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7" r:id="rId2"/>
    <p:sldId id="266" r:id="rId3"/>
    <p:sldId id="258" r:id="rId4"/>
    <p:sldId id="260" r:id="rId5"/>
    <p:sldId id="272" r:id="rId6"/>
    <p:sldId id="275" r:id="rId7"/>
    <p:sldId id="274" r:id="rId8"/>
    <p:sldId id="346" r:id="rId9"/>
    <p:sldId id="262" r:id="rId10"/>
    <p:sldId id="270" r:id="rId11"/>
    <p:sldId id="267" r:id="rId12"/>
    <p:sldId id="269" r:id="rId13"/>
    <p:sldId id="268" r:id="rId14"/>
    <p:sldId id="256" r:id="rId15"/>
    <p:sldId id="276" r:id="rId16"/>
    <p:sldId id="295" r:id="rId17"/>
    <p:sldId id="328" r:id="rId18"/>
    <p:sldId id="332" r:id="rId19"/>
    <p:sldId id="331" r:id="rId20"/>
    <p:sldId id="329" r:id="rId21"/>
    <p:sldId id="330" r:id="rId22"/>
    <p:sldId id="340" r:id="rId23"/>
    <p:sldId id="342" r:id="rId24"/>
    <p:sldId id="343" r:id="rId25"/>
    <p:sldId id="344" r:id="rId26"/>
    <p:sldId id="345" r:id="rId27"/>
    <p:sldId id="301" r:id="rId28"/>
    <p:sldId id="263" r:id="rId29"/>
    <p:sldId id="26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7F90CF-E49C-FD82-A932-EF6548980F0F}" name="Gothard, Nancy" initials="NG" userId="S::gotnan@courtenay.ca::e2ae97a7-1341-451c-b5a0-b09955623a5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F59"/>
    <a:srgbClr val="DE754C"/>
    <a:srgbClr val="55BB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85523" autoAdjust="0"/>
  </p:normalViewPr>
  <p:slideViewPr>
    <p:cSldViewPr snapToGrid="0">
      <p:cViewPr varScale="1">
        <p:scale>
          <a:sx n="54" d="100"/>
          <a:sy n="54" d="100"/>
        </p:scale>
        <p:origin x="10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l.urban-systems.com\projects\Projects_VIC\3222\0113\01\R-Reports-Studies-Documents\R1-Reports\Engagement\Survey%201\Data%20Exports\2026-02-26_Form-ID-267_let-s-move--courtenay_ak.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'c1'!$R$6</c:f>
              <c:strCache>
                <c:ptCount val="1"/>
                <c:pt idx="0">
                  <c:v>Score</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9DB9-4867-82F5-0EDBE36647E3}"/>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3-9DB9-4867-82F5-0EDBE36647E3}"/>
              </c:ext>
            </c:extLst>
          </c:dPt>
          <c:dPt>
            <c:idx val="6"/>
            <c:invertIfNegative val="0"/>
            <c:bubble3D val="0"/>
            <c:spPr>
              <a:solidFill>
                <a:schemeClr val="accent3"/>
              </a:solidFill>
              <a:ln>
                <a:noFill/>
              </a:ln>
              <a:effectLst/>
            </c:spPr>
            <c:extLst>
              <c:ext xmlns:c16="http://schemas.microsoft.com/office/drawing/2014/chart" uri="{C3380CC4-5D6E-409C-BE32-E72D297353CC}">
                <c16:uniqueId val="{00000005-9DB9-4867-82F5-0EDBE36647E3}"/>
              </c:ext>
            </c:extLst>
          </c:dPt>
          <c:dPt>
            <c:idx val="8"/>
            <c:invertIfNegative val="0"/>
            <c:bubble3D val="0"/>
            <c:spPr>
              <a:solidFill>
                <a:schemeClr val="accent2"/>
              </a:solidFill>
              <a:ln>
                <a:noFill/>
              </a:ln>
              <a:effectLst/>
            </c:spPr>
            <c:extLst>
              <c:ext xmlns:c16="http://schemas.microsoft.com/office/drawing/2014/chart" uri="{C3380CC4-5D6E-409C-BE32-E72D297353CC}">
                <c16:uniqueId val="{00000007-9DB9-4867-82F5-0EDBE36647E3}"/>
              </c:ext>
            </c:extLst>
          </c:dPt>
          <c:dPt>
            <c:idx val="10"/>
            <c:invertIfNegative val="0"/>
            <c:bubble3D val="0"/>
            <c:spPr>
              <a:solidFill>
                <a:schemeClr val="accent5"/>
              </a:solidFill>
              <a:ln>
                <a:noFill/>
              </a:ln>
              <a:effectLst/>
            </c:spPr>
            <c:extLst>
              <c:ext xmlns:c16="http://schemas.microsoft.com/office/drawing/2014/chart" uri="{C3380CC4-5D6E-409C-BE32-E72D297353CC}">
                <c16:uniqueId val="{00000009-9DB9-4867-82F5-0EDBE36647E3}"/>
              </c:ext>
            </c:extLst>
          </c:dPt>
          <c:cat>
            <c:strRef>
              <c:f>'c1'!$Q$7:$Q$18</c:f>
              <c:strCache>
                <c:ptCount val="11"/>
                <c:pt idx="0">
                  <c:v>Walking</c:v>
                </c:pt>
                <c:pt idx="2">
                  <c:v>Cycling</c:v>
                </c:pt>
                <c:pt idx="4">
                  <c:v>Transit</c:v>
                </c:pt>
                <c:pt idx="6">
                  <c:v>Driving/Passenger</c:v>
                </c:pt>
                <c:pt idx="8">
                  <c:v>Micro mobility device (e.g., e-scooters, skateboards, rollerblades)</c:v>
                </c:pt>
                <c:pt idx="10">
                  <c:v>Commercial transportation</c:v>
                </c:pt>
              </c:strCache>
            </c:strRef>
          </c:cat>
          <c:val>
            <c:numRef>
              <c:f>'c1'!$R$7:$R$18</c:f>
              <c:numCache>
                <c:formatCode>General</c:formatCode>
                <c:ptCount val="12"/>
                <c:pt idx="0" formatCode="0.00">
                  <c:v>4.1803797468354427</c:v>
                </c:pt>
                <c:pt idx="2" formatCode="0.00">
                  <c:v>4.1107594936708862</c:v>
                </c:pt>
                <c:pt idx="4" formatCode="0.00">
                  <c:v>4.174050632911392</c:v>
                </c:pt>
                <c:pt idx="6" formatCode="0.00">
                  <c:v>3.7911392405063293</c:v>
                </c:pt>
                <c:pt idx="8" formatCode="0.00">
                  <c:v>2.3259493670886076</c:v>
                </c:pt>
                <c:pt idx="10" formatCode="0.00">
                  <c:v>2.4177215189873418</c:v>
                </c:pt>
              </c:numCache>
            </c:numRef>
          </c:val>
          <c:extLst>
            <c:ext xmlns:c16="http://schemas.microsoft.com/office/drawing/2014/chart" uri="{C3380CC4-5D6E-409C-BE32-E72D297353CC}">
              <c16:uniqueId val="{0000000A-9DB9-4867-82F5-0EDBE36647E3}"/>
            </c:ext>
          </c:extLst>
        </c:ser>
        <c:dLbls>
          <c:showLegendKey val="0"/>
          <c:showVal val="0"/>
          <c:showCatName val="0"/>
          <c:showSerName val="0"/>
          <c:showPercent val="0"/>
          <c:showBubbleSize val="0"/>
        </c:dLbls>
        <c:gapWidth val="182"/>
        <c:axId val="1755167760"/>
        <c:axId val="1755168720"/>
      </c:barChart>
      <c:catAx>
        <c:axId val="1755167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168720"/>
        <c:crosses val="autoZero"/>
        <c:auto val="1"/>
        <c:lblAlgn val="ctr"/>
        <c:lblOffset val="100"/>
        <c:noMultiLvlLbl val="0"/>
      </c:catAx>
      <c:valAx>
        <c:axId val="1755168720"/>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167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371208-6A0E-4460-B782-F673CC8742B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CA"/>
        </a:p>
      </dgm:t>
    </dgm:pt>
    <dgm:pt modelId="{17AB536F-2449-44E4-B48E-4D54746383BF}">
      <dgm:prSet phldrT="[Text]" phldr="0"/>
      <dgm:spPr/>
      <dgm:t>
        <a:bodyPr/>
        <a:lstStyle/>
        <a:p>
          <a:r>
            <a:rPr lang="en-US" dirty="0"/>
            <a:t>Phase 1 Complete</a:t>
          </a:r>
        </a:p>
        <a:p>
          <a:r>
            <a:rPr lang="en-CA" dirty="0"/>
            <a:t>May 2026</a:t>
          </a:r>
        </a:p>
      </dgm:t>
    </dgm:pt>
    <dgm:pt modelId="{78407FF3-4A35-4F9D-9BFD-1EBAB2256098}" type="parTrans" cxnId="{45466C11-E896-4B01-B2AE-816E175EE503}">
      <dgm:prSet/>
      <dgm:spPr/>
      <dgm:t>
        <a:bodyPr/>
        <a:lstStyle/>
        <a:p>
          <a:endParaRPr lang="en-CA"/>
        </a:p>
      </dgm:t>
    </dgm:pt>
    <dgm:pt modelId="{86A90780-1532-4014-928C-471F5B45B1B0}" type="sibTrans" cxnId="{45466C11-E896-4B01-B2AE-816E175EE503}">
      <dgm:prSet/>
      <dgm:spPr/>
      <dgm:t>
        <a:bodyPr/>
        <a:lstStyle/>
        <a:p>
          <a:endParaRPr lang="en-CA"/>
        </a:p>
      </dgm:t>
    </dgm:pt>
    <dgm:pt modelId="{07ACA78A-67C9-4422-989E-5D4AC0975F07}">
      <dgm:prSet phldrT="[Text]" phldr="0"/>
      <dgm:spPr/>
      <dgm:t>
        <a:bodyPr/>
        <a:lstStyle/>
        <a:p>
          <a:r>
            <a:rPr lang="en-US" dirty="0"/>
            <a:t>Draft Zoning Bylaw </a:t>
          </a:r>
        </a:p>
        <a:p>
          <a:r>
            <a:rPr lang="en-CA" dirty="0"/>
            <a:t>November 2026</a:t>
          </a:r>
        </a:p>
      </dgm:t>
    </dgm:pt>
    <dgm:pt modelId="{20F2B330-0AAC-4796-B5BD-845295998A70}" type="parTrans" cxnId="{ECBC4919-9ED9-49B3-9E4D-130AAAC5AAD4}">
      <dgm:prSet/>
      <dgm:spPr/>
      <dgm:t>
        <a:bodyPr/>
        <a:lstStyle/>
        <a:p>
          <a:endParaRPr lang="en-CA"/>
        </a:p>
      </dgm:t>
    </dgm:pt>
    <dgm:pt modelId="{602F8277-9481-4AFC-9454-61FA37240868}" type="sibTrans" cxnId="{ECBC4919-9ED9-49B3-9E4D-130AAAC5AAD4}">
      <dgm:prSet/>
      <dgm:spPr/>
      <dgm:t>
        <a:bodyPr/>
        <a:lstStyle/>
        <a:p>
          <a:endParaRPr lang="en-CA"/>
        </a:p>
      </dgm:t>
    </dgm:pt>
    <dgm:pt modelId="{750528FA-67F6-4A67-89E8-A87DACC376B9}">
      <dgm:prSet phldrT="[Text]" phldr="0"/>
      <dgm:spPr/>
      <dgm:t>
        <a:bodyPr/>
        <a:lstStyle/>
        <a:p>
          <a:r>
            <a:rPr lang="en-US" dirty="0"/>
            <a:t>First Reading March 2027</a:t>
          </a:r>
          <a:endParaRPr lang="en-CA" dirty="0"/>
        </a:p>
      </dgm:t>
    </dgm:pt>
    <dgm:pt modelId="{9297DB6F-A311-4598-9FC8-CC1BF43CF07B}" type="parTrans" cxnId="{E5F9DE87-1DAB-48FE-978B-A8CBCA746BBA}">
      <dgm:prSet/>
      <dgm:spPr/>
      <dgm:t>
        <a:bodyPr/>
        <a:lstStyle/>
        <a:p>
          <a:endParaRPr lang="en-CA"/>
        </a:p>
      </dgm:t>
    </dgm:pt>
    <dgm:pt modelId="{B3D00648-5F47-4DC7-9315-6D51DDF33948}" type="sibTrans" cxnId="{E5F9DE87-1DAB-48FE-978B-A8CBCA746BBA}">
      <dgm:prSet/>
      <dgm:spPr/>
      <dgm:t>
        <a:bodyPr/>
        <a:lstStyle/>
        <a:p>
          <a:endParaRPr lang="en-CA"/>
        </a:p>
      </dgm:t>
    </dgm:pt>
    <dgm:pt modelId="{03514084-E31F-4F47-ADB9-837CD81BF6FE}">
      <dgm:prSet phldrT="[Text]" phldr="0"/>
      <dgm:spPr/>
      <dgm:t>
        <a:bodyPr/>
        <a:lstStyle/>
        <a:p>
          <a:r>
            <a:rPr lang="en-US" dirty="0"/>
            <a:t>Stantec Recommendation Report</a:t>
          </a:r>
        </a:p>
        <a:p>
          <a:r>
            <a:rPr lang="en-CA" dirty="0"/>
            <a:t>June 2026</a:t>
          </a:r>
        </a:p>
      </dgm:t>
    </dgm:pt>
    <dgm:pt modelId="{257D72DD-FE8E-4778-8F85-850E3E639ED9}" type="parTrans" cxnId="{C8C675AB-528B-4F43-A996-1667DAEBAA74}">
      <dgm:prSet/>
      <dgm:spPr/>
      <dgm:t>
        <a:bodyPr/>
        <a:lstStyle/>
        <a:p>
          <a:endParaRPr lang="en-CA"/>
        </a:p>
      </dgm:t>
    </dgm:pt>
    <dgm:pt modelId="{91748882-5CCF-4178-BBAA-4DB46EEC6A91}" type="sibTrans" cxnId="{C8C675AB-528B-4F43-A996-1667DAEBAA74}">
      <dgm:prSet/>
      <dgm:spPr/>
      <dgm:t>
        <a:bodyPr/>
        <a:lstStyle/>
        <a:p>
          <a:endParaRPr lang="en-CA"/>
        </a:p>
      </dgm:t>
    </dgm:pt>
    <dgm:pt modelId="{FB61F523-5EB1-42EB-B6F5-13EEF831439B}">
      <dgm:prSet phldrT="[Text]" phldr="0"/>
      <dgm:spPr/>
      <dgm:t>
        <a:bodyPr/>
        <a:lstStyle/>
        <a:p>
          <a:r>
            <a:rPr lang="en-US" dirty="0"/>
            <a:t>Staff Review and Provide Direction</a:t>
          </a:r>
        </a:p>
        <a:p>
          <a:r>
            <a:rPr lang="en-US" dirty="0"/>
            <a:t>August 2026</a:t>
          </a:r>
        </a:p>
      </dgm:t>
    </dgm:pt>
    <dgm:pt modelId="{B6A7EC79-B768-4992-8CA2-4FDCA2D053FE}" type="parTrans" cxnId="{A4D93228-E319-4A7F-8E09-062491A4E594}">
      <dgm:prSet/>
      <dgm:spPr/>
      <dgm:t>
        <a:bodyPr/>
        <a:lstStyle/>
        <a:p>
          <a:endParaRPr lang="en-CA"/>
        </a:p>
      </dgm:t>
    </dgm:pt>
    <dgm:pt modelId="{B97AAC49-AF75-481E-87AA-2EFB1CEEBA14}" type="sibTrans" cxnId="{A4D93228-E319-4A7F-8E09-062491A4E594}">
      <dgm:prSet/>
      <dgm:spPr/>
      <dgm:t>
        <a:bodyPr/>
        <a:lstStyle/>
        <a:p>
          <a:endParaRPr lang="en-CA"/>
        </a:p>
      </dgm:t>
    </dgm:pt>
    <dgm:pt modelId="{F86E4F7A-525D-4D45-9BF0-FBEF153BB099}">
      <dgm:prSet phldrT="[Text]" phldr="0"/>
      <dgm:spPr/>
      <dgm:t>
        <a:bodyPr/>
        <a:lstStyle/>
        <a:p>
          <a:r>
            <a:rPr lang="en-US" dirty="0"/>
            <a:t>Prepare Status Report for Council</a:t>
          </a:r>
        </a:p>
        <a:p>
          <a:r>
            <a:rPr lang="en-CA" dirty="0"/>
            <a:t>September 2026</a:t>
          </a:r>
        </a:p>
      </dgm:t>
    </dgm:pt>
    <dgm:pt modelId="{150204FF-62AB-48C1-A71E-1A9BF813E7E3}" type="parTrans" cxnId="{FE2B77FF-2E94-4673-B7F7-6BBF4C039AE3}">
      <dgm:prSet/>
      <dgm:spPr/>
      <dgm:t>
        <a:bodyPr/>
        <a:lstStyle/>
        <a:p>
          <a:endParaRPr lang="en-CA"/>
        </a:p>
      </dgm:t>
    </dgm:pt>
    <dgm:pt modelId="{219A9F98-DB91-48CD-A966-383AA7EC9C4B}" type="sibTrans" cxnId="{FE2B77FF-2E94-4673-B7F7-6BBF4C039AE3}">
      <dgm:prSet/>
      <dgm:spPr/>
      <dgm:t>
        <a:bodyPr/>
        <a:lstStyle/>
        <a:p>
          <a:endParaRPr lang="en-CA"/>
        </a:p>
      </dgm:t>
    </dgm:pt>
    <dgm:pt modelId="{C0951221-71C4-4992-A983-93A80A5DB596}">
      <dgm:prSet phldrT="[Text]" phldr="0"/>
      <dgm:spPr/>
      <dgm:t>
        <a:bodyPr/>
        <a:lstStyle/>
        <a:p>
          <a:r>
            <a:rPr lang="en-US" dirty="0"/>
            <a:t>Edits and Revisions</a:t>
          </a:r>
        </a:p>
        <a:p>
          <a:r>
            <a:rPr lang="en-CA" dirty="0"/>
            <a:t>February 2027</a:t>
          </a:r>
        </a:p>
      </dgm:t>
    </dgm:pt>
    <dgm:pt modelId="{57D4A0A5-79AC-466E-86CB-1BA8ABBE913F}" type="parTrans" cxnId="{6DD0BABB-A7BF-4A3C-87B8-3E1FAEAC0EB4}">
      <dgm:prSet/>
      <dgm:spPr/>
      <dgm:t>
        <a:bodyPr/>
        <a:lstStyle/>
        <a:p>
          <a:endParaRPr lang="en-CA"/>
        </a:p>
      </dgm:t>
    </dgm:pt>
    <dgm:pt modelId="{E0CECD4C-970E-4B45-9418-3BD7679DDCD6}" type="sibTrans" cxnId="{6DD0BABB-A7BF-4A3C-87B8-3E1FAEAC0EB4}">
      <dgm:prSet/>
      <dgm:spPr/>
      <dgm:t>
        <a:bodyPr/>
        <a:lstStyle/>
        <a:p>
          <a:endParaRPr lang="en-CA"/>
        </a:p>
      </dgm:t>
    </dgm:pt>
    <dgm:pt modelId="{747D1FD2-010C-4955-8021-EC650A85D997}">
      <dgm:prSet phldrT="[Text]" phldr="0"/>
      <dgm:spPr/>
      <dgm:t>
        <a:bodyPr/>
        <a:lstStyle/>
        <a:p>
          <a:r>
            <a:rPr lang="en-US" dirty="0"/>
            <a:t>Engagement</a:t>
          </a:r>
        </a:p>
        <a:p>
          <a:r>
            <a:rPr lang="en-CA" dirty="0"/>
            <a:t>November, December 2026 and January 2027</a:t>
          </a:r>
        </a:p>
      </dgm:t>
    </dgm:pt>
    <dgm:pt modelId="{10314A75-F358-4095-8C1D-8BA72B8DEA0C}" type="parTrans" cxnId="{F9537CFC-E46B-4A0D-8C14-36E979634E6F}">
      <dgm:prSet/>
      <dgm:spPr/>
      <dgm:t>
        <a:bodyPr/>
        <a:lstStyle/>
        <a:p>
          <a:endParaRPr lang="en-CA"/>
        </a:p>
      </dgm:t>
    </dgm:pt>
    <dgm:pt modelId="{A8C80DA0-663D-4749-9E63-E35FA6871B82}" type="sibTrans" cxnId="{F9537CFC-E46B-4A0D-8C14-36E979634E6F}">
      <dgm:prSet/>
      <dgm:spPr/>
      <dgm:t>
        <a:bodyPr/>
        <a:lstStyle/>
        <a:p>
          <a:endParaRPr lang="en-CA"/>
        </a:p>
      </dgm:t>
    </dgm:pt>
    <dgm:pt modelId="{D96A9087-2B05-438C-A0B9-B44EA120E447}" type="pres">
      <dgm:prSet presAssocID="{86371208-6A0E-4460-B782-F673CC8742BD}" presName="CompostProcess" presStyleCnt="0">
        <dgm:presLayoutVars>
          <dgm:dir/>
          <dgm:resizeHandles val="exact"/>
        </dgm:presLayoutVars>
      </dgm:prSet>
      <dgm:spPr/>
    </dgm:pt>
    <dgm:pt modelId="{BE225FC3-456A-4452-84C6-0D0FB76EEA09}" type="pres">
      <dgm:prSet presAssocID="{86371208-6A0E-4460-B782-F673CC8742BD}" presName="arrow" presStyleLbl="bgShp" presStyleIdx="0" presStyleCnt="1"/>
      <dgm:spPr/>
    </dgm:pt>
    <dgm:pt modelId="{2F476423-12C9-4448-9727-45AA206DCE14}" type="pres">
      <dgm:prSet presAssocID="{86371208-6A0E-4460-B782-F673CC8742BD}" presName="linearProcess" presStyleCnt="0"/>
      <dgm:spPr/>
    </dgm:pt>
    <dgm:pt modelId="{F7016CEF-0925-4E1E-8242-D8B00C4F739C}" type="pres">
      <dgm:prSet presAssocID="{17AB536F-2449-44E4-B48E-4D54746383BF}" presName="textNode" presStyleLbl="node1" presStyleIdx="0" presStyleCnt="8">
        <dgm:presLayoutVars>
          <dgm:bulletEnabled val="1"/>
        </dgm:presLayoutVars>
      </dgm:prSet>
      <dgm:spPr/>
    </dgm:pt>
    <dgm:pt modelId="{ED0891CC-4967-4484-8340-57DC36A1E317}" type="pres">
      <dgm:prSet presAssocID="{86A90780-1532-4014-928C-471F5B45B1B0}" presName="sibTrans" presStyleCnt="0"/>
      <dgm:spPr/>
    </dgm:pt>
    <dgm:pt modelId="{B83C603F-0D51-4E55-AE0F-1DE8DA8B87AE}" type="pres">
      <dgm:prSet presAssocID="{03514084-E31F-4F47-ADB9-837CD81BF6FE}" presName="textNode" presStyleLbl="node1" presStyleIdx="1" presStyleCnt="8">
        <dgm:presLayoutVars>
          <dgm:bulletEnabled val="1"/>
        </dgm:presLayoutVars>
      </dgm:prSet>
      <dgm:spPr/>
    </dgm:pt>
    <dgm:pt modelId="{5DF941CE-E801-4BA4-8096-8E2BD50DCAD5}" type="pres">
      <dgm:prSet presAssocID="{91748882-5CCF-4178-BBAA-4DB46EEC6A91}" presName="sibTrans" presStyleCnt="0"/>
      <dgm:spPr/>
    </dgm:pt>
    <dgm:pt modelId="{906E75EE-170B-482F-B06E-1E0A22A80EBC}" type="pres">
      <dgm:prSet presAssocID="{FB61F523-5EB1-42EB-B6F5-13EEF831439B}" presName="textNode" presStyleLbl="node1" presStyleIdx="2" presStyleCnt="8">
        <dgm:presLayoutVars>
          <dgm:bulletEnabled val="1"/>
        </dgm:presLayoutVars>
      </dgm:prSet>
      <dgm:spPr/>
    </dgm:pt>
    <dgm:pt modelId="{EB2691E0-0651-4192-9EB3-7C69D54B8395}" type="pres">
      <dgm:prSet presAssocID="{B97AAC49-AF75-481E-87AA-2EFB1CEEBA14}" presName="sibTrans" presStyleCnt="0"/>
      <dgm:spPr/>
    </dgm:pt>
    <dgm:pt modelId="{15CD714E-A8D9-44E6-A6DB-F63955C286E2}" type="pres">
      <dgm:prSet presAssocID="{F86E4F7A-525D-4D45-9BF0-FBEF153BB099}" presName="textNode" presStyleLbl="node1" presStyleIdx="3" presStyleCnt="8">
        <dgm:presLayoutVars>
          <dgm:bulletEnabled val="1"/>
        </dgm:presLayoutVars>
      </dgm:prSet>
      <dgm:spPr/>
    </dgm:pt>
    <dgm:pt modelId="{4171B702-E3C8-4905-B323-F3AEC14030F1}" type="pres">
      <dgm:prSet presAssocID="{219A9F98-DB91-48CD-A966-383AA7EC9C4B}" presName="sibTrans" presStyleCnt="0"/>
      <dgm:spPr/>
    </dgm:pt>
    <dgm:pt modelId="{5FD93D28-6B0E-4E54-A703-452268E74FAC}" type="pres">
      <dgm:prSet presAssocID="{07ACA78A-67C9-4422-989E-5D4AC0975F07}" presName="textNode" presStyleLbl="node1" presStyleIdx="4" presStyleCnt="8">
        <dgm:presLayoutVars>
          <dgm:bulletEnabled val="1"/>
        </dgm:presLayoutVars>
      </dgm:prSet>
      <dgm:spPr/>
    </dgm:pt>
    <dgm:pt modelId="{CC58C69C-4491-4D69-B88F-CB21A4D886BB}" type="pres">
      <dgm:prSet presAssocID="{602F8277-9481-4AFC-9454-61FA37240868}" presName="sibTrans" presStyleCnt="0"/>
      <dgm:spPr/>
    </dgm:pt>
    <dgm:pt modelId="{443397A4-1EB4-4D46-8899-6CD142DBEC52}" type="pres">
      <dgm:prSet presAssocID="{747D1FD2-010C-4955-8021-EC650A85D997}" presName="textNode" presStyleLbl="node1" presStyleIdx="5" presStyleCnt="8">
        <dgm:presLayoutVars>
          <dgm:bulletEnabled val="1"/>
        </dgm:presLayoutVars>
      </dgm:prSet>
      <dgm:spPr/>
    </dgm:pt>
    <dgm:pt modelId="{A8744E29-4BDD-42C1-A656-A54B12A4EAA8}" type="pres">
      <dgm:prSet presAssocID="{A8C80DA0-663D-4749-9E63-E35FA6871B82}" presName="sibTrans" presStyleCnt="0"/>
      <dgm:spPr/>
    </dgm:pt>
    <dgm:pt modelId="{5CBECA25-242C-4F09-87A4-CE337D19314A}" type="pres">
      <dgm:prSet presAssocID="{C0951221-71C4-4992-A983-93A80A5DB596}" presName="textNode" presStyleLbl="node1" presStyleIdx="6" presStyleCnt="8">
        <dgm:presLayoutVars>
          <dgm:bulletEnabled val="1"/>
        </dgm:presLayoutVars>
      </dgm:prSet>
      <dgm:spPr/>
    </dgm:pt>
    <dgm:pt modelId="{E5F7384C-7432-425E-9507-12029974DA0D}" type="pres">
      <dgm:prSet presAssocID="{E0CECD4C-970E-4B45-9418-3BD7679DDCD6}" presName="sibTrans" presStyleCnt="0"/>
      <dgm:spPr/>
    </dgm:pt>
    <dgm:pt modelId="{362C63DA-9C27-446C-961A-F4939A662B4E}" type="pres">
      <dgm:prSet presAssocID="{750528FA-67F6-4A67-89E8-A87DACC376B9}" presName="textNode" presStyleLbl="node1" presStyleIdx="7" presStyleCnt="8">
        <dgm:presLayoutVars>
          <dgm:bulletEnabled val="1"/>
        </dgm:presLayoutVars>
      </dgm:prSet>
      <dgm:spPr/>
    </dgm:pt>
  </dgm:ptLst>
  <dgm:cxnLst>
    <dgm:cxn modelId="{45466C11-E896-4B01-B2AE-816E175EE503}" srcId="{86371208-6A0E-4460-B782-F673CC8742BD}" destId="{17AB536F-2449-44E4-B48E-4D54746383BF}" srcOrd="0" destOrd="0" parTransId="{78407FF3-4A35-4F9D-9BFD-1EBAB2256098}" sibTransId="{86A90780-1532-4014-928C-471F5B45B1B0}"/>
    <dgm:cxn modelId="{ECBC4919-9ED9-49B3-9E4D-130AAAC5AAD4}" srcId="{86371208-6A0E-4460-B782-F673CC8742BD}" destId="{07ACA78A-67C9-4422-989E-5D4AC0975F07}" srcOrd="4" destOrd="0" parTransId="{20F2B330-0AAC-4796-B5BD-845295998A70}" sibTransId="{602F8277-9481-4AFC-9454-61FA37240868}"/>
    <dgm:cxn modelId="{A4D93228-E319-4A7F-8E09-062491A4E594}" srcId="{86371208-6A0E-4460-B782-F673CC8742BD}" destId="{FB61F523-5EB1-42EB-B6F5-13EEF831439B}" srcOrd="2" destOrd="0" parTransId="{B6A7EC79-B768-4992-8CA2-4FDCA2D053FE}" sibTransId="{B97AAC49-AF75-481E-87AA-2EFB1CEEBA14}"/>
    <dgm:cxn modelId="{6DB32D32-4616-4839-A39A-AC2915DBDA4E}" type="presOf" srcId="{750528FA-67F6-4A67-89E8-A87DACC376B9}" destId="{362C63DA-9C27-446C-961A-F4939A662B4E}" srcOrd="0" destOrd="0" presId="urn:microsoft.com/office/officeart/2005/8/layout/hProcess9"/>
    <dgm:cxn modelId="{8358F733-ED61-47F3-8E30-A010574C1E5D}" type="presOf" srcId="{03514084-E31F-4F47-ADB9-837CD81BF6FE}" destId="{B83C603F-0D51-4E55-AE0F-1DE8DA8B87AE}" srcOrd="0" destOrd="0" presId="urn:microsoft.com/office/officeart/2005/8/layout/hProcess9"/>
    <dgm:cxn modelId="{615FFB3B-1B6C-4674-AD98-5C8B61DE0F16}" type="presOf" srcId="{FB61F523-5EB1-42EB-B6F5-13EEF831439B}" destId="{906E75EE-170B-482F-B06E-1E0A22A80EBC}" srcOrd="0" destOrd="0" presId="urn:microsoft.com/office/officeart/2005/8/layout/hProcess9"/>
    <dgm:cxn modelId="{9E961040-480A-4CAF-9040-BFC7FFD60E98}" type="presOf" srcId="{C0951221-71C4-4992-A983-93A80A5DB596}" destId="{5CBECA25-242C-4F09-87A4-CE337D19314A}" srcOrd="0" destOrd="0" presId="urn:microsoft.com/office/officeart/2005/8/layout/hProcess9"/>
    <dgm:cxn modelId="{47B03740-31AE-4CBE-870F-C191C38A8B6C}" type="presOf" srcId="{86371208-6A0E-4460-B782-F673CC8742BD}" destId="{D96A9087-2B05-438C-A0B9-B44EA120E447}" srcOrd="0" destOrd="0" presId="urn:microsoft.com/office/officeart/2005/8/layout/hProcess9"/>
    <dgm:cxn modelId="{B02DBE76-376E-4792-BBC2-2FF43E77257F}" type="presOf" srcId="{17AB536F-2449-44E4-B48E-4D54746383BF}" destId="{F7016CEF-0925-4E1E-8242-D8B00C4F739C}" srcOrd="0" destOrd="0" presId="urn:microsoft.com/office/officeart/2005/8/layout/hProcess9"/>
    <dgm:cxn modelId="{E5F9DE87-1DAB-48FE-978B-A8CBCA746BBA}" srcId="{86371208-6A0E-4460-B782-F673CC8742BD}" destId="{750528FA-67F6-4A67-89E8-A87DACC376B9}" srcOrd="7" destOrd="0" parTransId="{9297DB6F-A311-4598-9FC8-CC1BF43CF07B}" sibTransId="{B3D00648-5F47-4DC7-9315-6D51DDF33948}"/>
    <dgm:cxn modelId="{F7CC3F95-4CA4-49DF-BC3D-8281F4DE6DD4}" type="presOf" srcId="{F86E4F7A-525D-4D45-9BF0-FBEF153BB099}" destId="{15CD714E-A8D9-44E6-A6DB-F63955C286E2}" srcOrd="0" destOrd="0" presId="urn:microsoft.com/office/officeart/2005/8/layout/hProcess9"/>
    <dgm:cxn modelId="{709456AA-CADA-4153-9F63-732FFD4B5431}" type="presOf" srcId="{07ACA78A-67C9-4422-989E-5D4AC0975F07}" destId="{5FD93D28-6B0E-4E54-A703-452268E74FAC}" srcOrd="0" destOrd="0" presId="urn:microsoft.com/office/officeart/2005/8/layout/hProcess9"/>
    <dgm:cxn modelId="{C8C675AB-528B-4F43-A996-1667DAEBAA74}" srcId="{86371208-6A0E-4460-B782-F673CC8742BD}" destId="{03514084-E31F-4F47-ADB9-837CD81BF6FE}" srcOrd="1" destOrd="0" parTransId="{257D72DD-FE8E-4778-8F85-850E3E639ED9}" sibTransId="{91748882-5CCF-4178-BBAA-4DB46EEC6A91}"/>
    <dgm:cxn modelId="{6DD0BABB-A7BF-4A3C-87B8-3E1FAEAC0EB4}" srcId="{86371208-6A0E-4460-B782-F673CC8742BD}" destId="{C0951221-71C4-4992-A983-93A80A5DB596}" srcOrd="6" destOrd="0" parTransId="{57D4A0A5-79AC-466E-86CB-1BA8ABBE913F}" sibTransId="{E0CECD4C-970E-4B45-9418-3BD7679DDCD6}"/>
    <dgm:cxn modelId="{871D3BBD-3E1A-4E51-BFFA-6A406DB59EA9}" type="presOf" srcId="{747D1FD2-010C-4955-8021-EC650A85D997}" destId="{443397A4-1EB4-4D46-8899-6CD142DBEC52}" srcOrd="0" destOrd="0" presId="urn:microsoft.com/office/officeart/2005/8/layout/hProcess9"/>
    <dgm:cxn modelId="{F9537CFC-E46B-4A0D-8C14-36E979634E6F}" srcId="{86371208-6A0E-4460-B782-F673CC8742BD}" destId="{747D1FD2-010C-4955-8021-EC650A85D997}" srcOrd="5" destOrd="0" parTransId="{10314A75-F358-4095-8C1D-8BA72B8DEA0C}" sibTransId="{A8C80DA0-663D-4749-9E63-E35FA6871B82}"/>
    <dgm:cxn modelId="{FE2B77FF-2E94-4673-B7F7-6BBF4C039AE3}" srcId="{86371208-6A0E-4460-B782-F673CC8742BD}" destId="{F86E4F7A-525D-4D45-9BF0-FBEF153BB099}" srcOrd="3" destOrd="0" parTransId="{150204FF-62AB-48C1-A71E-1A9BF813E7E3}" sibTransId="{219A9F98-DB91-48CD-A966-383AA7EC9C4B}"/>
    <dgm:cxn modelId="{247641D0-2FBE-4F76-B59C-B88F1BC2C608}" type="presParOf" srcId="{D96A9087-2B05-438C-A0B9-B44EA120E447}" destId="{BE225FC3-456A-4452-84C6-0D0FB76EEA09}" srcOrd="0" destOrd="0" presId="urn:microsoft.com/office/officeart/2005/8/layout/hProcess9"/>
    <dgm:cxn modelId="{D4286CE0-B618-4750-AF1D-5F8490709856}" type="presParOf" srcId="{D96A9087-2B05-438C-A0B9-B44EA120E447}" destId="{2F476423-12C9-4448-9727-45AA206DCE14}" srcOrd="1" destOrd="0" presId="urn:microsoft.com/office/officeart/2005/8/layout/hProcess9"/>
    <dgm:cxn modelId="{A3E592EE-FD26-4F82-9AFC-85526E078BAE}" type="presParOf" srcId="{2F476423-12C9-4448-9727-45AA206DCE14}" destId="{F7016CEF-0925-4E1E-8242-D8B00C4F739C}" srcOrd="0" destOrd="0" presId="urn:microsoft.com/office/officeart/2005/8/layout/hProcess9"/>
    <dgm:cxn modelId="{5E68AD3A-62FF-4AD5-A459-8A1CD31DCE55}" type="presParOf" srcId="{2F476423-12C9-4448-9727-45AA206DCE14}" destId="{ED0891CC-4967-4484-8340-57DC36A1E317}" srcOrd="1" destOrd="0" presId="urn:microsoft.com/office/officeart/2005/8/layout/hProcess9"/>
    <dgm:cxn modelId="{646CD256-DF1E-47AB-963C-7654D1661083}" type="presParOf" srcId="{2F476423-12C9-4448-9727-45AA206DCE14}" destId="{B83C603F-0D51-4E55-AE0F-1DE8DA8B87AE}" srcOrd="2" destOrd="0" presId="urn:microsoft.com/office/officeart/2005/8/layout/hProcess9"/>
    <dgm:cxn modelId="{ED8FB368-4674-44A3-9A91-F8F15EFE331C}" type="presParOf" srcId="{2F476423-12C9-4448-9727-45AA206DCE14}" destId="{5DF941CE-E801-4BA4-8096-8E2BD50DCAD5}" srcOrd="3" destOrd="0" presId="urn:microsoft.com/office/officeart/2005/8/layout/hProcess9"/>
    <dgm:cxn modelId="{3FE3F95C-74E3-4831-BE60-8A97AA391E1D}" type="presParOf" srcId="{2F476423-12C9-4448-9727-45AA206DCE14}" destId="{906E75EE-170B-482F-B06E-1E0A22A80EBC}" srcOrd="4" destOrd="0" presId="urn:microsoft.com/office/officeart/2005/8/layout/hProcess9"/>
    <dgm:cxn modelId="{14323DF0-4762-4A2E-8680-FDF847AEB1E6}" type="presParOf" srcId="{2F476423-12C9-4448-9727-45AA206DCE14}" destId="{EB2691E0-0651-4192-9EB3-7C69D54B8395}" srcOrd="5" destOrd="0" presId="urn:microsoft.com/office/officeart/2005/8/layout/hProcess9"/>
    <dgm:cxn modelId="{115B9071-7B7A-49D1-80BA-76697FB9F95F}" type="presParOf" srcId="{2F476423-12C9-4448-9727-45AA206DCE14}" destId="{15CD714E-A8D9-44E6-A6DB-F63955C286E2}" srcOrd="6" destOrd="0" presId="urn:microsoft.com/office/officeart/2005/8/layout/hProcess9"/>
    <dgm:cxn modelId="{D1693651-9B4A-47EE-A94B-744173DDA4CF}" type="presParOf" srcId="{2F476423-12C9-4448-9727-45AA206DCE14}" destId="{4171B702-E3C8-4905-B323-F3AEC14030F1}" srcOrd="7" destOrd="0" presId="urn:microsoft.com/office/officeart/2005/8/layout/hProcess9"/>
    <dgm:cxn modelId="{2EFB0E7F-4F64-41DD-8F61-75C58A9BE35A}" type="presParOf" srcId="{2F476423-12C9-4448-9727-45AA206DCE14}" destId="{5FD93D28-6B0E-4E54-A703-452268E74FAC}" srcOrd="8" destOrd="0" presId="urn:microsoft.com/office/officeart/2005/8/layout/hProcess9"/>
    <dgm:cxn modelId="{F7C4B4F3-91EE-4388-BE8C-26E1F15A7664}" type="presParOf" srcId="{2F476423-12C9-4448-9727-45AA206DCE14}" destId="{CC58C69C-4491-4D69-B88F-CB21A4D886BB}" srcOrd="9" destOrd="0" presId="urn:microsoft.com/office/officeart/2005/8/layout/hProcess9"/>
    <dgm:cxn modelId="{EF4DF996-C949-4B2D-B146-289E0833597C}" type="presParOf" srcId="{2F476423-12C9-4448-9727-45AA206DCE14}" destId="{443397A4-1EB4-4D46-8899-6CD142DBEC52}" srcOrd="10" destOrd="0" presId="urn:microsoft.com/office/officeart/2005/8/layout/hProcess9"/>
    <dgm:cxn modelId="{38FC9ED0-D84A-4757-8C5E-A5F77A09E901}" type="presParOf" srcId="{2F476423-12C9-4448-9727-45AA206DCE14}" destId="{A8744E29-4BDD-42C1-A656-A54B12A4EAA8}" srcOrd="11" destOrd="0" presId="urn:microsoft.com/office/officeart/2005/8/layout/hProcess9"/>
    <dgm:cxn modelId="{FA8F405D-7823-499A-8B87-C1C36D6C6BD8}" type="presParOf" srcId="{2F476423-12C9-4448-9727-45AA206DCE14}" destId="{5CBECA25-242C-4F09-87A4-CE337D19314A}" srcOrd="12" destOrd="0" presId="urn:microsoft.com/office/officeart/2005/8/layout/hProcess9"/>
    <dgm:cxn modelId="{88529FF1-282C-4C33-B567-0941ADD4DD84}" type="presParOf" srcId="{2F476423-12C9-4448-9727-45AA206DCE14}" destId="{E5F7384C-7432-425E-9507-12029974DA0D}" srcOrd="13" destOrd="0" presId="urn:microsoft.com/office/officeart/2005/8/layout/hProcess9"/>
    <dgm:cxn modelId="{4277C02A-6C3C-4D03-946C-A45CC5532D4B}" type="presParOf" srcId="{2F476423-12C9-4448-9727-45AA206DCE14}" destId="{362C63DA-9C27-446C-961A-F4939A662B4E}" srcOrd="1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25FC3-456A-4452-84C6-0D0FB76EEA09}">
      <dsp:nvSpPr>
        <dsp:cNvPr id="0" name=""/>
        <dsp:cNvSpPr/>
      </dsp:nvSpPr>
      <dsp:spPr>
        <a:xfrm>
          <a:off x="810195" y="0"/>
          <a:ext cx="9182216" cy="405441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016CEF-0925-4E1E-8242-D8B00C4F739C}">
      <dsp:nvSpPr>
        <dsp:cNvPr id="0" name=""/>
        <dsp:cNvSpPr/>
      </dsp:nvSpPr>
      <dsp:spPr>
        <a:xfrm>
          <a:off x="571"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Phase 1 Complete</a:t>
          </a:r>
        </a:p>
        <a:p>
          <a:pPr marL="0" lvl="0" indent="0" algn="ctr" defTabSz="488950">
            <a:lnSpc>
              <a:spcPct val="90000"/>
            </a:lnSpc>
            <a:spcBef>
              <a:spcPct val="0"/>
            </a:spcBef>
            <a:spcAft>
              <a:spcPct val="35000"/>
            </a:spcAft>
            <a:buNone/>
          </a:pPr>
          <a:r>
            <a:rPr lang="en-CA" sz="1100" kern="1200" dirty="0"/>
            <a:t>May 2026</a:t>
          </a:r>
        </a:p>
      </dsp:txBody>
      <dsp:txXfrm>
        <a:off x="63074" y="1278827"/>
        <a:ext cx="1155369" cy="1496760"/>
      </dsp:txXfrm>
    </dsp:sp>
    <dsp:sp modelId="{B83C603F-0D51-4E55-AE0F-1DE8DA8B87AE}">
      <dsp:nvSpPr>
        <dsp:cNvPr id="0" name=""/>
        <dsp:cNvSpPr/>
      </dsp:nvSpPr>
      <dsp:spPr>
        <a:xfrm>
          <a:off x="1360727"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Stantec Recommendation Report</a:t>
          </a:r>
        </a:p>
        <a:p>
          <a:pPr marL="0" lvl="0" indent="0" algn="ctr" defTabSz="488950">
            <a:lnSpc>
              <a:spcPct val="90000"/>
            </a:lnSpc>
            <a:spcBef>
              <a:spcPct val="0"/>
            </a:spcBef>
            <a:spcAft>
              <a:spcPct val="35000"/>
            </a:spcAft>
            <a:buNone/>
          </a:pPr>
          <a:r>
            <a:rPr lang="en-CA" sz="1100" kern="1200" dirty="0"/>
            <a:t>June 2026</a:t>
          </a:r>
        </a:p>
      </dsp:txBody>
      <dsp:txXfrm>
        <a:off x="1423230" y="1278827"/>
        <a:ext cx="1155369" cy="1496760"/>
      </dsp:txXfrm>
    </dsp:sp>
    <dsp:sp modelId="{906E75EE-170B-482F-B06E-1E0A22A80EBC}">
      <dsp:nvSpPr>
        <dsp:cNvPr id="0" name=""/>
        <dsp:cNvSpPr/>
      </dsp:nvSpPr>
      <dsp:spPr>
        <a:xfrm>
          <a:off x="2720882"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Staff Review and Provide Direction</a:t>
          </a:r>
        </a:p>
        <a:p>
          <a:pPr marL="0" lvl="0" indent="0" algn="ctr" defTabSz="488950">
            <a:lnSpc>
              <a:spcPct val="90000"/>
            </a:lnSpc>
            <a:spcBef>
              <a:spcPct val="0"/>
            </a:spcBef>
            <a:spcAft>
              <a:spcPct val="35000"/>
            </a:spcAft>
            <a:buNone/>
          </a:pPr>
          <a:r>
            <a:rPr lang="en-US" sz="1100" kern="1200" dirty="0"/>
            <a:t>August 2026</a:t>
          </a:r>
        </a:p>
      </dsp:txBody>
      <dsp:txXfrm>
        <a:off x="2783385" y="1278827"/>
        <a:ext cx="1155369" cy="1496760"/>
      </dsp:txXfrm>
    </dsp:sp>
    <dsp:sp modelId="{15CD714E-A8D9-44E6-A6DB-F63955C286E2}">
      <dsp:nvSpPr>
        <dsp:cNvPr id="0" name=""/>
        <dsp:cNvSpPr/>
      </dsp:nvSpPr>
      <dsp:spPr>
        <a:xfrm>
          <a:off x="4081038"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Prepare Status Report for Council</a:t>
          </a:r>
        </a:p>
        <a:p>
          <a:pPr marL="0" lvl="0" indent="0" algn="ctr" defTabSz="488950">
            <a:lnSpc>
              <a:spcPct val="90000"/>
            </a:lnSpc>
            <a:spcBef>
              <a:spcPct val="0"/>
            </a:spcBef>
            <a:spcAft>
              <a:spcPct val="35000"/>
            </a:spcAft>
            <a:buNone/>
          </a:pPr>
          <a:r>
            <a:rPr lang="en-CA" sz="1100" kern="1200" dirty="0"/>
            <a:t>September 2026</a:t>
          </a:r>
        </a:p>
      </dsp:txBody>
      <dsp:txXfrm>
        <a:off x="4143541" y="1278827"/>
        <a:ext cx="1155369" cy="1496760"/>
      </dsp:txXfrm>
    </dsp:sp>
    <dsp:sp modelId="{5FD93D28-6B0E-4E54-A703-452268E74FAC}">
      <dsp:nvSpPr>
        <dsp:cNvPr id="0" name=""/>
        <dsp:cNvSpPr/>
      </dsp:nvSpPr>
      <dsp:spPr>
        <a:xfrm>
          <a:off x="5441194"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Draft Zoning Bylaw </a:t>
          </a:r>
        </a:p>
        <a:p>
          <a:pPr marL="0" lvl="0" indent="0" algn="ctr" defTabSz="488950">
            <a:lnSpc>
              <a:spcPct val="90000"/>
            </a:lnSpc>
            <a:spcBef>
              <a:spcPct val="0"/>
            </a:spcBef>
            <a:spcAft>
              <a:spcPct val="35000"/>
            </a:spcAft>
            <a:buNone/>
          </a:pPr>
          <a:r>
            <a:rPr lang="en-CA" sz="1100" kern="1200" dirty="0"/>
            <a:t>November 2026</a:t>
          </a:r>
        </a:p>
      </dsp:txBody>
      <dsp:txXfrm>
        <a:off x="5503697" y="1278827"/>
        <a:ext cx="1155369" cy="1496760"/>
      </dsp:txXfrm>
    </dsp:sp>
    <dsp:sp modelId="{443397A4-1EB4-4D46-8899-6CD142DBEC52}">
      <dsp:nvSpPr>
        <dsp:cNvPr id="0" name=""/>
        <dsp:cNvSpPr/>
      </dsp:nvSpPr>
      <dsp:spPr>
        <a:xfrm>
          <a:off x="6801349"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Engagement</a:t>
          </a:r>
        </a:p>
        <a:p>
          <a:pPr marL="0" lvl="0" indent="0" algn="ctr" defTabSz="488950">
            <a:lnSpc>
              <a:spcPct val="90000"/>
            </a:lnSpc>
            <a:spcBef>
              <a:spcPct val="0"/>
            </a:spcBef>
            <a:spcAft>
              <a:spcPct val="35000"/>
            </a:spcAft>
            <a:buNone/>
          </a:pPr>
          <a:r>
            <a:rPr lang="en-CA" sz="1100" kern="1200" dirty="0"/>
            <a:t>November, December 2026 and January 2027</a:t>
          </a:r>
        </a:p>
      </dsp:txBody>
      <dsp:txXfrm>
        <a:off x="6863852" y="1278827"/>
        <a:ext cx="1155369" cy="1496760"/>
      </dsp:txXfrm>
    </dsp:sp>
    <dsp:sp modelId="{5CBECA25-242C-4F09-87A4-CE337D19314A}">
      <dsp:nvSpPr>
        <dsp:cNvPr id="0" name=""/>
        <dsp:cNvSpPr/>
      </dsp:nvSpPr>
      <dsp:spPr>
        <a:xfrm>
          <a:off x="8161505"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Edits and Revisions</a:t>
          </a:r>
        </a:p>
        <a:p>
          <a:pPr marL="0" lvl="0" indent="0" algn="ctr" defTabSz="488950">
            <a:lnSpc>
              <a:spcPct val="90000"/>
            </a:lnSpc>
            <a:spcBef>
              <a:spcPct val="0"/>
            </a:spcBef>
            <a:spcAft>
              <a:spcPct val="35000"/>
            </a:spcAft>
            <a:buNone/>
          </a:pPr>
          <a:r>
            <a:rPr lang="en-CA" sz="1100" kern="1200" dirty="0"/>
            <a:t>February 2027</a:t>
          </a:r>
        </a:p>
      </dsp:txBody>
      <dsp:txXfrm>
        <a:off x="8224008" y="1278827"/>
        <a:ext cx="1155369" cy="1496760"/>
      </dsp:txXfrm>
    </dsp:sp>
    <dsp:sp modelId="{362C63DA-9C27-446C-961A-F4939A662B4E}">
      <dsp:nvSpPr>
        <dsp:cNvPr id="0" name=""/>
        <dsp:cNvSpPr/>
      </dsp:nvSpPr>
      <dsp:spPr>
        <a:xfrm>
          <a:off x="9521660" y="1216324"/>
          <a:ext cx="1280375" cy="162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First Reading March 2027</a:t>
          </a:r>
          <a:endParaRPr lang="en-CA" sz="1100" kern="1200" dirty="0"/>
        </a:p>
      </dsp:txBody>
      <dsp:txXfrm>
        <a:off x="9584163" y="1278827"/>
        <a:ext cx="1155369" cy="149676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5402E-8DDB-4758-A352-32A835B5A94C}" type="datetimeFigureOut">
              <a:rPr lang="en-CA" smtClean="0"/>
              <a:t>2026-06-28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951C6-230C-417E-830A-D7243BDDA309}" type="slidenum">
              <a:rPr lang="en-CA" smtClean="0"/>
              <a:t>‹#›</a:t>
            </a:fld>
            <a:endParaRPr lang="en-CA"/>
          </a:p>
        </p:txBody>
      </p:sp>
    </p:spTree>
    <p:extLst>
      <p:ext uri="{BB962C8B-B14F-4D97-AF65-F5344CB8AC3E}">
        <p14:creationId xmlns:p14="http://schemas.microsoft.com/office/powerpoint/2010/main" val="3595099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Interesting that some of you said you would prefer units per ha rather than FSR – maybe that differs with infill and green field – we will be asking you more about that in the months to come.</a:t>
            </a:r>
          </a:p>
        </p:txBody>
      </p:sp>
      <p:sp>
        <p:nvSpPr>
          <p:cNvPr id="4" name="Slide Number Placeholder 3"/>
          <p:cNvSpPr>
            <a:spLocks noGrp="1"/>
          </p:cNvSpPr>
          <p:nvPr>
            <p:ph type="sldNum" sz="quarter" idx="5"/>
          </p:nvPr>
        </p:nvSpPr>
        <p:spPr/>
        <p:txBody>
          <a:bodyPr/>
          <a:lstStyle/>
          <a:p>
            <a:fld id="{093951C6-230C-417E-830A-D7243BDDA309}" type="slidenum">
              <a:rPr lang="en-CA" smtClean="0"/>
              <a:t>4</a:t>
            </a:fld>
            <a:endParaRPr lang="en-CA"/>
          </a:p>
        </p:txBody>
      </p:sp>
    </p:spTree>
    <p:extLst>
      <p:ext uri="{BB962C8B-B14F-4D97-AF65-F5344CB8AC3E}">
        <p14:creationId xmlns:p14="http://schemas.microsoft.com/office/powerpoint/2010/main" val="257287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April engagement was completed prior to the Phase 1 Zoning Bylaw amendments – bike parking has been modified.</a:t>
            </a:r>
          </a:p>
        </p:txBody>
      </p:sp>
      <p:sp>
        <p:nvSpPr>
          <p:cNvPr id="4" name="Slide Number Placeholder 3"/>
          <p:cNvSpPr>
            <a:spLocks noGrp="1"/>
          </p:cNvSpPr>
          <p:nvPr>
            <p:ph type="sldNum" sz="quarter" idx="5"/>
          </p:nvPr>
        </p:nvSpPr>
        <p:spPr/>
        <p:txBody>
          <a:bodyPr/>
          <a:lstStyle/>
          <a:p>
            <a:fld id="{093951C6-230C-417E-830A-D7243BDDA309}" type="slidenum">
              <a:rPr lang="en-CA" smtClean="0"/>
              <a:t>5</a:t>
            </a:fld>
            <a:endParaRPr lang="en-CA"/>
          </a:p>
        </p:txBody>
      </p:sp>
    </p:spTree>
    <p:extLst>
      <p:ext uri="{BB962C8B-B14F-4D97-AF65-F5344CB8AC3E}">
        <p14:creationId xmlns:p14="http://schemas.microsoft.com/office/powerpoint/2010/main" val="2216643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Density bonusing is an interesting topic – tell us how we can bonus – we want below market housing units 2 and 3 bedroom</a:t>
            </a:r>
          </a:p>
          <a:p>
            <a:r>
              <a:rPr lang="en-CA" dirty="0"/>
              <a:t>How do we incentivize reduced parking with tenant benefits – No one can figure out how to make it happen and if the transit in </a:t>
            </a:r>
            <a:r>
              <a:rPr lang="en-CA" dirty="0" err="1"/>
              <a:t>courtenay</a:t>
            </a:r>
            <a:r>
              <a:rPr lang="en-CA" dirty="0"/>
              <a:t> is even wok bonusing</a:t>
            </a:r>
          </a:p>
        </p:txBody>
      </p:sp>
      <p:sp>
        <p:nvSpPr>
          <p:cNvPr id="4" name="Slide Number Placeholder 3"/>
          <p:cNvSpPr>
            <a:spLocks noGrp="1"/>
          </p:cNvSpPr>
          <p:nvPr>
            <p:ph type="sldNum" sz="quarter" idx="5"/>
          </p:nvPr>
        </p:nvSpPr>
        <p:spPr/>
        <p:txBody>
          <a:bodyPr/>
          <a:lstStyle/>
          <a:p>
            <a:fld id="{093951C6-230C-417E-830A-D7243BDDA309}" type="slidenum">
              <a:rPr lang="en-CA" smtClean="0"/>
              <a:t>7</a:t>
            </a:fld>
            <a:endParaRPr lang="en-CA"/>
          </a:p>
        </p:txBody>
      </p:sp>
    </p:spTree>
    <p:extLst>
      <p:ext uri="{BB962C8B-B14F-4D97-AF65-F5344CB8AC3E}">
        <p14:creationId xmlns:p14="http://schemas.microsoft.com/office/powerpoint/2010/main" val="104207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A30CC0-ABAE-4B95-B91D-575CFD4A54C0}" type="slidenum">
              <a:rPr lang="en-US" smtClean="0"/>
              <a:t>14</a:t>
            </a:fld>
            <a:endParaRPr lang="en-US"/>
          </a:p>
        </p:txBody>
      </p:sp>
    </p:spTree>
    <p:extLst>
      <p:ext uri="{BB962C8B-B14F-4D97-AF65-F5344CB8AC3E}">
        <p14:creationId xmlns:p14="http://schemas.microsoft.com/office/powerpoint/2010/main" val="2483463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Discussion  on contributions to intersections and corridor upgrades will be tied to DCC’s and off site upgrades</a:t>
            </a:r>
          </a:p>
        </p:txBody>
      </p:sp>
      <p:sp>
        <p:nvSpPr>
          <p:cNvPr id="4" name="Slide Number Placeholder 3"/>
          <p:cNvSpPr>
            <a:spLocks noGrp="1"/>
          </p:cNvSpPr>
          <p:nvPr>
            <p:ph type="sldNum" sz="quarter" idx="5"/>
          </p:nvPr>
        </p:nvSpPr>
        <p:spPr/>
        <p:txBody>
          <a:bodyPr/>
          <a:lstStyle/>
          <a:p>
            <a:fld id="{093951C6-230C-417E-830A-D7243BDDA309}" type="slidenum">
              <a:rPr lang="en-CA" smtClean="0"/>
              <a:t>26</a:t>
            </a:fld>
            <a:endParaRPr lang="en-CA"/>
          </a:p>
        </p:txBody>
      </p:sp>
    </p:spTree>
    <p:extLst>
      <p:ext uri="{BB962C8B-B14F-4D97-AF65-F5344CB8AC3E}">
        <p14:creationId xmlns:p14="http://schemas.microsoft.com/office/powerpoint/2010/main" val="3766186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will be creating a follow up survey from the April Zoning Bylaw discussion to delve into some of the topics a bit more – like the density bonusing</a:t>
            </a:r>
          </a:p>
        </p:txBody>
      </p:sp>
      <p:sp>
        <p:nvSpPr>
          <p:cNvPr id="4" name="Slide Number Placeholder 3"/>
          <p:cNvSpPr>
            <a:spLocks noGrp="1"/>
          </p:cNvSpPr>
          <p:nvPr>
            <p:ph type="sldNum" sz="quarter" idx="5"/>
          </p:nvPr>
        </p:nvSpPr>
        <p:spPr/>
        <p:txBody>
          <a:bodyPr/>
          <a:lstStyle/>
          <a:p>
            <a:fld id="{093951C6-230C-417E-830A-D7243BDDA309}" type="slidenum">
              <a:rPr lang="en-CA" smtClean="0"/>
              <a:t>29</a:t>
            </a:fld>
            <a:endParaRPr lang="en-CA"/>
          </a:p>
        </p:txBody>
      </p:sp>
    </p:spTree>
    <p:extLst>
      <p:ext uri="{BB962C8B-B14F-4D97-AF65-F5344CB8AC3E}">
        <p14:creationId xmlns:p14="http://schemas.microsoft.com/office/powerpoint/2010/main" val="3833522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2D88-8CB3-C5E7-42E4-A4F4623943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035CB5-3EBC-AA4B-1116-5CCAC0A4A4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8F07F0-3ACE-27FE-6454-7C4C68234792}"/>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5" name="Footer Placeholder 4">
            <a:extLst>
              <a:ext uri="{FF2B5EF4-FFF2-40B4-BE49-F238E27FC236}">
                <a16:creationId xmlns:a16="http://schemas.microsoft.com/office/drawing/2014/main" id="{A207600A-8878-403F-8C91-9C48F2E60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C007D-C897-DC09-EA1A-FC0076FA0589}"/>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2357832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2A3C0-C1B0-646A-83CD-46749365DE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E3FB85-AACF-C7D6-1B7C-2ED1F0458A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55F77F-665C-26A1-67D8-ACD296E129EB}"/>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5" name="Footer Placeholder 4">
            <a:extLst>
              <a:ext uri="{FF2B5EF4-FFF2-40B4-BE49-F238E27FC236}">
                <a16:creationId xmlns:a16="http://schemas.microsoft.com/office/drawing/2014/main" id="{2A056961-609E-5D92-1ED5-297F3F6D18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AFBEB-7B69-6A5A-E308-07990BD992D8}"/>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313228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5E00-295D-2531-3848-DB81946E2A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A48662-96EF-BCC5-0BD5-7873D2DE4D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E92C5F-985C-2BE2-956E-64F0F3BAECD6}"/>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5" name="Footer Placeholder 4">
            <a:extLst>
              <a:ext uri="{FF2B5EF4-FFF2-40B4-BE49-F238E27FC236}">
                <a16:creationId xmlns:a16="http://schemas.microsoft.com/office/drawing/2014/main" id="{824A3C46-99C5-0C27-383C-724539FB1D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DD8F04-2569-DFF4-F0BC-D89A90EE315F}"/>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3710230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E5848-DDD7-99F5-44F2-81229F896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04B8A-FDED-555A-16F7-780513FFB5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416BC9-B95F-37DA-8916-7686E3544F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4FFC6-3E2D-BE8C-ECB1-7C698FB2891C}"/>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6" name="Footer Placeholder 5">
            <a:extLst>
              <a:ext uri="{FF2B5EF4-FFF2-40B4-BE49-F238E27FC236}">
                <a16:creationId xmlns:a16="http://schemas.microsoft.com/office/drawing/2014/main" id="{894800C2-6129-7ED2-9996-C03C944F1D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07BA28-B91B-A8AB-0C28-FDCAD82A8C07}"/>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42867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1395E-EED9-9E33-FCE6-A3BF55D696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C8A510-EE00-D1D1-0F18-A31DA7650C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C93737-831A-4706-E60B-3A4C858378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7E75F1-9A39-9044-26A9-00028E480E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BB77D5-0F46-6037-891F-65BAC68818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B9369F-0D3B-E92C-8BF4-658E33802093}"/>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8" name="Footer Placeholder 7">
            <a:extLst>
              <a:ext uri="{FF2B5EF4-FFF2-40B4-BE49-F238E27FC236}">
                <a16:creationId xmlns:a16="http://schemas.microsoft.com/office/drawing/2014/main" id="{5812BF24-839A-4618-8C1F-AA8447F78D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EA4963-92DD-B35C-FCCB-BE7D0FD5DB36}"/>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1793911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D2E8-F688-6B0F-349D-CA7D38A44F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5C9B08-4009-E8A1-687E-D86549C81069}"/>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4" name="Footer Placeholder 3">
            <a:extLst>
              <a:ext uri="{FF2B5EF4-FFF2-40B4-BE49-F238E27FC236}">
                <a16:creationId xmlns:a16="http://schemas.microsoft.com/office/drawing/2014/main" id="{64383FDF-41C6-F89D-3DDD-EF8F7EEC26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944C10-0A88-4DEF-0E97-8E0BD46C7EC1}"/>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1885666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70B1C7-2481-751B-671D-F3839440D1E9}"/>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3" name="Footer Placeholder 2">
            <a:extLst>
              <a:ext uri="{FF2B5EF4-FFF2-40B4-BE49-F238E27FC236}">
                <a16:creationId xmlns:a16="http://schemas.microsoft.com/office/drawing/2014/main" id="{E3B2ACC1-310E-C670-A6B1-45520DFF38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1403D4-F962-0EC9-7FBB-6E6C54C4227F}"/>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2757199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C4BF-AD63-A208-7D28-76F6B6DE7C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7F03D6-5A05-CDEF-8162-3901843215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ACE180-D01B-1C2C-A629-291CCEA094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796D40-D898-1299-BF04-A39B6E4CCA91}"/>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6" name="Footer Placeholder 5">
            <a:extLst>
              <a:ext uri="{FF2B5EF4-FFF2-40B4-BE49-F238E27FC236}">
                <a16:creationId xmlns:a16="http://schemas.microsoft.com/office/drawing/2014/main" id="{47E6F582-B865-E852-586B-B772BE90A2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C69AF2-822E-8287-2B49-0C35596C5ED9}"/>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38344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FEBE1-98FB-43FA-E4E6-DA098D1900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1B7DF1-8897-D7A7-3A9A-A90F49B0BF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4653FE-72FA-172C-140A-83F6B7DCD8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A9654-DCFB-8008-47AD-E5D6E673EF0D}"/>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6" name="Footer Placeholder 5">
            <a:extLst>
              <a:ext uri="{FF2B5EF4-FFF2-40B4-BE49-F238E27FC236}">
                <a16:creationId xmlns:a16="http://schemas.microsoft.com/office/drawing/2014/main" id="{D854187E-EEEC-E2BE-046B-7E98DAE2C7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6F964-CAAD-7428-BA9E-619BCEC1AD18}"/>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70272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E16C2-21BE-6863-E45E-7A18AC3456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D74CDA-1E3E-3FF7-B624-84111F074F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D4286A-D7D8-5178-15EE-BC89307410CD}"/>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5" name="Footer Placeholder 4">
            <a:extLst>
              <a:ext uri="{FF2B5EF4-FFF2-40B4-BE49-F238E27FC236}">
                <a16:creationId xmlns:a16="http://schemas.microsoft.com/office/drawing/2014/main" id="{F97F0FB1-9AF2-51F1-B2A1-FCF7C7CB1E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69399-7633-C159-803F-46156AACAA9C}"/>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1855189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6D3455-E649-9076-6039-2B351A3354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82005C-3147-3AC0-8179-93821CA07D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E0E43-E52B-C617-003D-202625470D7A}"/>
              </a:ext>
            </a:extLst>
          </p:cNvPr>
          <p:cNvSpPr>
            <a:spLocks noGrp="1"/>
          </p:cNvSpPr>
          <p:nvPr>
            <p:ph type="dt" sz="half" idx="10"/>
          </p:nvPr>
        </p:nvSpPr>
        <p:spPr/>
        <p:txBody>
          <a:bodyPr/>
          <a:lstStyle/>
          <a:p>
            <a:fld id="{F0DE547A-52C3-D848-BBC3-1AEA1BBE135C}" type="datetimeFigureOut">
              <a:rPr lang="en-US" smtClean="0"/>
              <a:t>6/28/2026</a:t>
            </a:fld>
            <a:endParaRPr lang="en-US"/>
          </a:p>
        </p:txBody>
      </p:sp>
      <p:sp>
        <p:nvSpPr>
          <p:cNvPr id="5" name="Footer Placeholder 4">
            <a:extLst>
              <a:ext uri="{FF2B5EF4-FFF2-40B4-BE49-F238E27FC236}">
                <a16:creationId xmlns:a16="http://schemas.microsoft.com/office/drawing/2014/main" id="{93A02993-453E-92C7-DC6D-65083065A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2390B-D364-C9B5-B1D2-DD707847C821}"/>
              </a:ext>
            </a:extLst>
          </p:cNvPr>
          <p:cNvSpPr>
            <a:spLocks noGrp="1"/>
          </p:cNvSpPr>
          <p:nvPr>
            <p:ph type="sldNum" sz="quarter" idx="12"/>
          </p:nvPr>
        </p:nvSpPr>
        <p:spPr/>
        <p:txBody>
          <a:bodyPr/>
          <a:lstStyle/>
          <a:p>
            <a:fld id="{9DFAE86E-1E50-7C48-A04C-BFC8FA37CA9E}" type="slidenum">
              <a:rPr lang="en-US" smtClean="0"/>
              <a:t>‹#›</a:t>
            </a:fld>
            <a:endParaRPr lang="en-US"/>
          </a:p>
        </p:txBody>
      </p:sp>
    </p:spTree>
    <p:extLst>
      <p:ext uri="{BB962C8B-B14F-4D97-AF65-F5344CB8AC3E}">
        <p14:creationId xmlns:p14="http://schemas.microsoft.com/office/powerpoint/2010/main" val="132387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A9C582-729D-2CF8-B9D0-80C0FEEBB4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801783-9136-5F88-F160-93AF2BD18F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85C989-210E-281E-9B54-78FC19C27E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E547A-52C3-D848-BBC3-1AEA1BBE135C}" type="datetimeFigureOut">
              <a:rPr lang="en-US" smtClean="0"/>
              <a:t>6/28/2026</a:t>
            </a:fld>
            <a:endParaRPr lang="en-US"/>
          </a:p>
        </p:txBody>
      </p:sp>
      <p:sp>
        <p:nvSpPr>
          <p:cNvPr id="5" name="Footer Placeholder 4">
            <a:extLst>
              <a:ext uri="{FF2B5EF4-FFF2-40B4-BE49-F238E27FC236}">
                <a16:creationId xmlns:a16="http://schemas.microsoft.com/office/drawing/2014/main" id="{58AF55BA-34C6-A2C1-D299-434EE0777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65FA78-204A-D87C-BB72-80E14A59C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FAE86E-1E50-7C48-A04C-BFC8FA37CA9E}" type="slidenum">
              <a:rPr lang="en-US" smtClean="0"/>
              <a:t>‹#›</a:t>
            </a:fld>
            <a:endParaRPr lang="en-US"/>
          </a:p>
        </p:txBody>
      </p:sp>
    </p:spTree>
    <p:extLst>
      <p:ext uri="{BB962C8B-B14F-4D97-AF65-F5344CB8AC3E}">
        <p14:creationId xmlns:p14="http://schemas.microsoft.com/office/powerpoint/2010/main" val="1805625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3.jp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sv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1CD066-A3C7-919C-6FBD-55346307339D}"/>
              </a:ext>
            </a:extLst>
          </p:cNvPr>
          <p:cNvPicPr>
            <a:picLocks noChangeAspect="1"/>
          </p:cNvPicPr>
          <p:nvPr/>
        </p:nvPicPr>
        <p:blipFill rotWithShape="1">
          <a:blip r:embed="rId2"/>
          <a:srcRect r="6020"/>
          <a:stretch/>
        </p:blipFill>
        <p:spPr>
          <a:xfrm>
            <a:off x="4090087" y="380420"/>
            <a:ext cx="8101914" cy="6477579"/>
          </a:xfrm>
          <a:prstGeom prst="rect">
            <a:avLst/>
          </a:prstGeom>
        </p:spPr>
      </p:pic>
      <p:sp>
        <p:nvSpPr>
          <p:cNvPr id="2" name="Rectangle 1">
            <a:extLst>
              <a:ext uri="{FF2B5EF4-FFF2-40B4-BE49-F238E27FC236}">
                <a16:creationId xmlns:a16="http://schemas.microsoft.com/office/drawing/2014/main" id="{F8526AC6-6867-DB0C-E9D7-00A8EAB2CF27}"/>
              </a:ext>
            </a:extLst>
          </p:cNvPr>
          <p:cNvSpPr/>
          <p:nvPr/>
        </p:nvSpPr>
        <p:spPr>
          <a:xfrm>
            <a:off x="0" y="2026508"/>
            <a:ext cx="5486400" cy="284205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a:extLst>
              <a:ext uri="{FF2B5EF4-FFF2-40B4-BE49-F238E27FC236}">
                <a16:creationId xmlns:a16="http://schemas.microsoft.com/office/drawing/2014/main" id="{8B39B426-5552-3BFD-A2B1-63F1DC33D872}"/>
              </a:ext>
            </a:extLst>
          </p:cNvPr>
          <p:cNvPicPr>
            <a:picLocks noChangeAspect="1"/>
          </p:cNvPicPr>
          <p:nvPr/>
        </p:nvPicPr>
        <p:blipFill>
          <a:blip r:embed="rId3"/>
          <a:stretch>
            <a:fillRect/>
          </a:stretch>
        </p:blipFill>
        <p:spPr>
          <a:xfrm>
            <a:off x="389240" y="380420"/>
            <a:ext cx="2811160" cy="1052807"/>
          </a:xfrm>
          <a:prstGeom prst="rect">
            <a:avLst/>
          </a:prstGeom>
        </p:spPr>
      </p:pic>
      <p:sp>
        <p:nvSpPr>
          <p:cNvPr id="7" name="TextBox 6">
            <a:extLst>
              <a:ext uri="{FF2B5EF4-FFF2-40B4-BE49-F238E27FC236}">
                <a16:creationId xmlns:a16="http://schemas.microsoft.com/office/drawing/2014/main" id="{C4980864-1287-EDF1-BFB7-69E1EAA91544}"/>
              </a:ext>
            </a:extLst>
          </p:cNvPr>
          <p:cNvSpPr txBox="1"/>
          <p:nvPr/>
        </p:nvSpPr>
        <p:spPr>
          <a:xfrm>
            <a:off x="389240" y="2285997"/>
            <a:ext cx="4714101" cy="1384995"/>
          </a:xfrm>
          <a:prstGeom prst="rect">
            <a:avLst/>
          </a:prstGeom>
          <a:noFill/>
        </p:spPr>
        <p:txBody>
          <a:bodyPr wrap="square" rtlCol="0">
            <a:spAutoFit/>
          </a:bodyPr>
          <a:lstStyle/>
          <a:p>
            <a:r>
              <a:rPr lang="en-US" sz="2800" dirty="0">
                <a:solidFill>
                  <a:schemeClr val="bg1"/>
                </a:solidFill>
                <a:ea typeface="Open Sans" panose="020B0606030504020204" pitchFamily="34" charset="0"/>
                <a:cs typeface="Open Sans" panose="020B0606030504020204" pitchFamily="34" charset="0"/>
              </a:rPr>
              <a:t>Development Community Meeting</a:t>
            </a:r>
          </a:p>
          <a:p>
            <a:r>
              <a:rPr lang="en-US" sz="2800" dirty="0">
                <a:solidFill>
                  <a:schemeClr val="bg1"/>
                </a:solidFill>
                <a:ea typeface="Open Sans" panose="020B0606030504020204" pitchFamily="34" charset="0"/>
                <a:cs typeface="Open Sans" panose="020B0606030504020204" pitchFamily="34" charset="0"/>
              </a:rPr>
              <a:t>June 30, 2026</a:t>
            </a:r>
          </a:p>
        </p:txBody>
      </p:sp>
      <p:sp>
        <p:nvSpPr>
          <p:cNvPr id="9" name="TextBox 8">
            <a:extLst>
              <a:ext uri="{FF2B5EF4-FFF2-40B4-BE49-F238E27FC236}">
                <a16:creationId xmlns:a16="http://schemas.microsoft.com/office/drawing/2014/main" id="{884DA872-06B8-89C8-02CF-4CE400EA8D72}"/>
              </a:ext>
            </a:extLst>
          </p:cNvPr>
          <p:cNvSpPr txBox="1"/>
          <p:nvPr/>
        </p:nvSpPr>
        <p:spPr>
          <a:xfrm>
            <a:off x="389241" y="5918883"/>
            <a:ext cx="3490782" cy="469616"/>
          </a:xfrm>
          <a:prstGeom prst="rect">
            <a:avLst/>
          </a:prstGeom>
          <a:noFill/>
        </p:spPr>
        <p:txBody>
          <a:bodyPr wrap="square" rtlCol="0">
            <a:spAutoFit/>
          </a:bodyPr>
          <a:lstStyle/>
          <a:p>
            <a:pPr>
              <a:lnSpc>
                <a:spcPts val="1520"/>
              </a:lnSpc>
            </a:pPr>
            <a:r>
              <a:rPr lang="en-US" sz="1200" dirty="0">
                <a:ea typeface="Open Sans" panose="020B0606030504020204" pitchFamily="34" charset="0"/>
                <a:cs typeface="Open Sans" panose="020B0606030504020204" pitchFamily="34" charset="0"/>
              </a:rPr>
              <a:t>Presented by: Development Services</a:t>
            </a:r>
          </a:p>
          <a:p>
            <a:pPr>
              <a:lnSpc>
                <a:spcPts val="1520"/>
              </a:lnSpc>
            </a:pPr>
            <a:endParaRPr lang="en-US" sz="12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11280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CDD02-3ABC-7D8F-6149-650DBAA027E0}"/>
              </a:ext>
            </a:extLst>
          </p:cNvPr>
          <p:cNvSpPr>
            <a:spLocks noGrp="1"/>
          </p:cNvSpPr>
          <p:nvPr>
            <p:ph type="title"/>
          </p:nvPr>
        </p:nvSpPr>
        <p:spPr/>
        <p:txBody>
          <a:bodyPr/>
          <a:lstStyle/>
          <a:p>
            <a:endParaRPr lang="en-CA" dirty="0"/>
          </a:p>
        </p:txBody>
      </p:sp>
      <p:sp>
        <p:nvSpPr>
          <p:cNvPr id="4" name="Content Placeholder 3">
            <a:extLst>
              <a:ext uri="{FF2B5EF4-FFF2-40B4-BE49-F238E27FC236}">
                <a16:creationId xmlns:a16="http://schemas.microsoft.com/office/drawing/2014/main" id="{E42EE3E1-7C2B-86C7-1A2C-8AF3DC1DAE6F}"/>
              </a:ext>
            </a:extLst>
          </p:cNvPr>
          <p:cNvSpPr txBox="1">
            <a:spLocks noGrp="1"/>
          </p:cNvSpPr>
          <p:nvPr>
            <p:ph idx="1"/>
          </p:nvPr>
        </p:nvSpPr>
        <p:spPr>
          <a:xfrm>
            <a:off x="838200" y="1825625"/>
            <a:ext cx="10515600" cy="4005199"/>
          </a:xfrm>
          <a:prstGeom prst="rect">
            <a:avLst/>
          </a:prstGeom>
          <a:noFill/>
        </p:spPr>
        <p:txBody>
          <a:bodyPr wrap="square" rtlCol="0">
            <a:spAutoFit/>
          </a:bodyPr>
          <a:lstStyle/>
          <a:p>
            <a:pPr marL="0" indent="0">
              <a:buNone/>
            </a:pPr>
            <a:r>
              <a:rPr lang="en-US" sz="2400" i="1" dirty="0">
                <a:latin typeface="+mn-lt"/>
              </a:rPr>
              <a:t>The City of Courtenay recognizes, with respect, the Traditional Territories and </a:t>
            </a:r>
            <a:r>
              <a:rPr lang="en-US" sz="2400" i="1" dirty="0" err="1">
                <a:latin typeface="+mn-lt"/>
              </a:rPr>
              <a:t>unceded</a:t>
            </a:r>
            <a:r>
              <a:rPr lang="en-US" sz="2400" i="1" dirty="0">
                <a:latin typeface="+mn-lt"/>
              </a:rPr>
              <a:t> lands in which we live, work, and play within. We acknowledge and thank the K’ómoks First Nation and the traditional keepers of the land – who have stewarded the Territory since time immemorial. </a:t>
            </a:r>
          </a:p>
          <a:p>
            <a:endParaRPr lang="en-US" sz="2400" i="1" dirty="0">
              <a:latin typeface="+mn-lt"/>
            </a:endParaRPr>
          </a:p>
          <a:p>
            <a:pPr marL="0" indent="0">
              <a:buNone/>
            </a:pPr>
            <a:r>
              <a:rPr lang="en-US" sz="2400" i="1" dirty="0">
                <a:latin typeface="+mn-lt"/>
              </a:rPr>
              <a:t>In the spirit of reconciliation, the City of Courtenay makes this land acknowledgment to raise awareness of ongoing Indigenous presence and land rights in the territory that includes and encompasses Courtenay. It invites us – a settler government – to reflect on how we might be perpetuating colonial processes that are ongoing and from which we have benefited, as well as the changes we will make to </a:t>
            </a:r>
            <a:r>
              <a:rPr lang="en-US" sz="2400" i="1" dirty="0" err="1">
                <a:latin typeface="+mn-lt"/>
              </a:rPr>
              <a:t>honour</a:t>
            </a:r>
            <a:r>
              <a:rPr lang="en-US" sz="2400" i="1" dirty="0">
                <a:latin typeface="+mn-lt"/>
              </a:rPr>
              <a:t> the Indigenous peoples and their lands that we inhabit.</a:t>
            </a:r>
            <a:endParaRPr lang="en-CA" sz="2400" i="1" dirty="0">
              <a:latin typeface="+mn-lt"/>
            </a:endParaRPr>
          </a:p>
        </p:txBody>
      </p:sp>
    </p:spTree>
    <p:extLst>
      <p:ext uri="{BB962C8B-B14F-4D97-AF65-F5344CB8AC3E}">
        <p14:creationId xmlns:p14="http://schemas.microsoft.com/office/powerpoint/2010/main" val="2735558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638B3F-0045-A7D7-05AA-54CB2D681E49}"/>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Agenda</a:t>
            </a:r>
          </a:p>
        </p:txBody>
      </p:sp>
      <p:pic>
        <p:nvPicPr>
          <p:cNvPr id="4" name="Picture 3">
            <a:extLst>
              <a:ext uri="{FF2B5EF4-FFF2-40B4-BE49-F238E27FC236}">
                <a16:creationId xmlns:a16="http://schemas.microsoft.com/office/drawing/2014/main" id="{ABCF5694-95D9-C706-57C8-921251194A6B}"/>
              </a:ext>
            </a:extLst>
          </p:cNvPr>
          <p:cNvPicPr>
            <a:picLocks noChangeAspect="1"/>
          </p:cNvPicPr>
          <p:nvPr/>
        </p:nvPicPr>
        <p:blipFill>
          <a:blip r:embed="rId2"/>
          <a:stretch>
            <a:fillRect/>
          </a:stretch>
        </p:blipFill>
        <p:spPr>
          <a:xfrm>
            <a:off x="599305" y="6204194"/>
            <a:ext cx="1192425" cy="446575"/>
          </a:xfrm>
          <a:prstGeom prst="rect">
            <a:avLst/>
          </a:prstGeom>
        </p:spPr>
      </p:pic>
      <p:sp>
        <p:nvSpPr>
          <p:cNvPr id="5" name="TextBox 4">
            <a:extLst>
              <a:ext uri="{FF2B5EF4-FFF2-40B4-BE49-F238E27FC236}">
                <a16:creationId xmlns:a16="http://schemas.microsoft.com/office/drawing/2014/main" id="{6B220384-C976-5E34-07D0-17E4656FEA0C}"/>
              </a:ext>
            </a:extLst>
          </p:cNvPr>
          <p:cNvSpPr txBox="1"/>
          <p:nvPr/>
        </p:nvSpPr>
        <p:spPr>
          <a:xfrm>
            <a:off x="2279824" y="6191834"/>
            <a:ext cx="3923267" cy="469616"/>
          </a:xfrm>
          <a:prstGeom prst="rect">
            <a:avLst/>
          </a:prstGeom>
          <a:noFill/>
        </p:spPr>
        <p:txBody>
          <a:bodyPr wrap="square" rtlCol="0">
            <a:spAutoFit/>
          </a:bodyPr>
          <a:lstStyle/>
          <a:p>
            <a:pPr>
              <a:lnSpc>
                <a:spcPts val="1520"/>
              </a:lnSpc>
            </a:pPr>
            <a:r>
              <a:rPr lang="en-US" sz="1200" dirty="0">
                <a:ea typeface="Open Sans" panose="020B0606030504020204" pitchFamily="34" charset="0"/>
                <a:cs typeface="Open Sans" panose="020B0606030504020204" pitchFamily="34" charset="0"/>
              </a:rPr>
              <a:t>Development Industry Lunch</a:t>
            </a:r>
          </a:p>
          <a:p>
            <a:pPr>
              <a:lnSpc>
                <a:spcPts val="1520"/>
              </a:lnSpc>
            </a:pPr>
            <a:r>
              <a:rPr lang="en-US" sz="1200" dirty="0">
                <a:ea typeface="Open Sans" panose="020B0606030504020204" pitchFamily="34" charset="0"/>
                <a:cs typeface="Open Sans" panose="020B0606030504020204" pitchFamily="34" charset="0"/>
              </a:rPr>
              <a:t>June 30, 2026</a:t>
            </a:r>
          </a:p>
        </p:txBody>
      </p:sp>
      <p:cxnSp>
        <p:nvCxnSpPr>
          <p:cNvPr id="7" name="Straight Connector 6">
            <a:extLst>
              <a:ext uri="{FF2B5EF4-FFF2-40B4-BE49-F238E27FC236}">
                <a16:creationId xmlns:a16="http://schemas.microsoft.com/office/drawing/2014/main" id="{35F92106-7E03-FFF4-B6E7-FEF976BCBB21}"/>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BB95654-4AA4-0A26-C0D2-079EE8807AD1}"/>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97624A40-6DAA-E6F5-558B-21FA10C5C109}"/>
              </a:ext>
            </a:extLst>
          </p:cNvPr>
          <p:cNvSpPr txBox="1"/>
          <p:nvPr/>
        </p:nvSpPr>
        <p:spPr>
          <a:xfrm>
            <a:off x="549876" y="1989436"/>
            <a:ext cx="8445843" cy="3666388"/>
          </a:xfrm>
          <a:prstGeom prst="rect">
            <a:avLst/>
          </a:prstGeom>
          <a:noFill/>
        </p:spPr>
        <p:txBody>
          <a:bodyPr wrap="square" rtlCol="0">
            <a:spAutoFit/>
          </a:bodyPr>
          <a:lstStyle/>
          <a:p>
            <a:pPr marL="514350" indent="-514350">
              <a:lnSpc>
                <a:spcPts val="4680"/>
              </a:lnSpc>
              <a:buFont typeface="+mj-lt"/>
              <a:buAutoNum type="arabicPeriod"/>
            </a:pPr>
            <a:r>
              <a:rPr lang="en-US" sz="3200" b="1" dirty="0">
                <a:solidFill>
                  <a:schemeClr val="accent4"/>
                </a:solidFill>
                <a:ea typeface="Open Sans" panose="020B0606030504020204" pitchFamily="34" charset="0"/>
                <a:cs typeface="Open Sans" panose="020B0606030504020204" pitchFamily="34" charset="0"/>
              </a:rPr>
              <a:t>What we Heard from April 14</a:t>
            </a:r>
            <a:r>
              <a:rPr lang="en-US" sz="3200" b="1" baseline="30000" dirty="0">
                <a:solidFill>
                  <a:schemeClr val="accent4"/>
                </a:solidFill>
                <a:ea typeface="Open Sans" panose="020B0606030504020204" pitchFamily="34" charset="0"/>
                <a:cs typeface="Open Sans" panose="020B0606030504020204" pitchFamily="34" charset="0"/>
              </a:rPr>
              <a:t>th</a:t>
            </a:r>
            <a:r>
              <a:rPr lang="en-US" sz="3200" b="1" dirty="0">
                <a:solidFill>
                  <a:schemeClr val="accent4"/>
                </a:solidFill>
                <a:ea typeface="Open Sans" panose="020B0606030504020204" pitchFamily="34" charset="0"/>
                <a:cs typeface="Open Sans" panose="020B0606030504020204" pitchFamily="34" charset="0"/>
              </a:rPr>
              <a:t> Lunch (Zoning Bylaw)</a:t>
            </a:r>
          </a:p>
          <a:p>
            <a:pPr marL="514350" indent="-514350">
              <a:lnSpc>
                <a:spcPts val="4680"/>
              </a:lnSpc>
              <a:buFont typeface="+mj-lt"/>
              <a:buAutoNum type="arabicPeriod"/>
            </a:pPr>
            <a:r>
              <a:rPr lang="en-US" sz="3200" b="1" dirty="0">
                <a:solidFill>
                  <a:schemeClr val="accent4"/>
                </a:solidFill>
                <a:ea typeface="Open Sans" panose="020B0606030504020204" pitchFamily="34" charset="0"/>
                <a:cs typeface="Open Sans" panose="020B0606030504020204" pitchFamily="34" charset="0"/>
              </a:rPr>
              <a:t>Professional Reliance Model</a:t>
            </a:r>
          </a:p>
          <a:p>
            <a:pPr marL="514350" indent="-514350">
              <a:lnSpc>
                <a:spcPts val="4680"/>
              </a:lnSpc>
              <a:buFont typeface="+mj-lt"/>
              <a:buAutoNum type="arabicPeriod"/>
            </a:pPr>
            <a:r>
              <a:rPr lang="en-US" sz="3200" b="1" dirty="0">
                <a:solidFill>
                  <a:schemeClr val="accent4"/>
                </a:solidFill>
                <a:ea typeface="Open Sans" panose="020B0606030504020204" pitchFamily="34" charset="0"/>
                <a:cs typeface="Open Sans" panose="020B0606030504020204" pitchFamily="34" charset="0"/>
              </a:rPr>
              <a:t>Transportation Strategic Plan Update</a:t>
            </a:r>
          </a:p>
          <a:p>
            <a:pPr marL="514350" indent="-514350">
              <a:lnSpc>
                <a:spcPts val="4680"/>
              </a:lnSpc>
              <a:buFont typeface="+mj-lt"/>
              <a:buAutoNum type="arabicPeriod"/>
            </a:pPr>
            <a:r>
              <a:rPr lang="en-US" sz="3200" b="1" dirty="0">
                <a:solidFill>
                  <a:schemeClr val="accent4"/>
                </a:solidFill>
                <a:ea typeface="Open Sans" panose="020B0606030504020204" pitchFamily="34" charset="0"/>
                <a:cs typeface="Open Sans" panose="020B0606030504020204" pitchFamily="34" charset="0"/>
              </a:rPr>
              <a:t>Meet the New Director</a:t>
            </a:r>
          </a:p>
          <a:p>
            <a:pPr>
              <a:lnSpc>
                <a:spcPts val="4680"/>
              </a:lnSpc>
            </a:pPr>
            <a:r>
              <a:rPr lang="en-US" sz="3200" b="1" dirty="0">
                <a:solidFill>
                  <a:schemeClr val="accent4"/>
                </a:solidFill>
                <a:ea typeface="Open Sans" panose="020B0606030504020204" pitchFamily="34" charset="0"/>
                <a:cs typeface="Open Sans" panose="020B0606030504020204" pitchFamily="34" charset="0"/>
              </a:rPr>
              <a:t> </a:t>
            </a:r>
          </a:p>
        </p:txBody>
      </p:sp>
      <p:pic>
        <p:nvPicPr>
          <p:cNvPr id="15" name="Picture 14">
            <a:extLst>
              <a:ext uri="{FF2B5EF4-FFF2-40B4-BE49-F238E27FC236}">
                <a16:creationId xmlns:a16="http://schemas.microsoft.com/office/drawing/2014/main" id="{C9D5ECE0-E7D4-A64D-FD38-70B20D5BFE14}"/>
              </a:ext>
            </a:extLst>
          </p:cNvPr>
          <p:cNvPicPr>
            <a:picLocks noChangeAspect="1"/>
          </p:cNvPicPr>
          <p:nvPr/>
        </p:nvPicPr>
        <p:blipFill rotWithShape="1">
          <a:blip r:embed="rId3"/>
          <a:srcRect l="1821" t="5386" r="2023" b="10279"/>
          <a:stretch/>
        </p:blipFill>
        <p:spPr>
          <a:xfrm>
            <a:off x="9382647" y="1902290"/>
            <a:ext cx="2809354" cy="1851228"/>
          </a:xfrm>
          <a:prstGeom prst="rect">
            <a:avLst/>
          </a:prstGeom>
        </p:spPr>
      </p:pic>
      <p:pic>
        <p:nvPicPr>
          <p:cNvPr id="20" name="Picture 19">
            <a:extLst>
              <a:ext uri="{FF2B5EF4-FFF2-40B4-BE49-F238E27FC236}">
                <a16:creationId xmlns:a16="http://schemas.microsoft.com/office/drawing/2014/main" id="{25DF94B5-051D-AA69-2665-8124242EF8D7}"/>
              </a:ext>
            </a:extLst>
          </p:cNvPr>
          <p:cNvPicPr>
            <a:picLocks noChangeAspect="1"/>
          </p:cNvPicPr>
          <p:nvPr/>
        </p:nvPicPr>
        <p:blipFill rotWithShape="1">
          <a:blip r:embed="rId4"/>
          <a:srcRect l="24383" t="9406" r="2977" b="7997"/>
          <a:stretch/>
        </p:blipFill>
        <p:spPr>
          <a:xfrm>
            <a:off x="9382646" y="3839263"/>
            <a:ext cx="2809354" cy="1796829"/>
          </a:xfrm>
          <a:prstGeom prst="rect">
            <a:avLst/>
          </a:prstGeom>
        </p:spPr>
      </p:pic>
      <p:pic>
        <p:nvPicPr>
          <p:cNvPr id="17" name="Picture 16">
            <a:extLst>
              <a:ext uri="{FF2B5EF4-FFF2-40B4-BE49-F238E27FC236}">
                <a16:creationId xmlns:a16="http://schemas.microsoft.com/office/drawing/2014/main" id="{11A618BF-1D40-4A8E-83EB-CCCAFDEC8032}"/>
              </a:ext>
            </a:extLst>
          </p:cNvPr>
          <p:cNvPicPr>
            <a:picLocks noChangeAspect="1"/>
          </p:cNvPicPr>
          <p:nvPr/>
        </p:nvPicPr>
        <p:blipFill rotWithShape="1">
          <a:blip r:embed="rId4"/>
          <a:srcRect l="24383" t="9406" r="2977" b="7997"/>
          <a:stretch/>
        </p:blipFill>
        <p:spPr>
          <a:xfrm>
            <a:off x="9382646" y="0"/>
            <a:ext cx="2809354" cy="1796829"/>
          </a:xfrm>
          <a:prstGeom prst="rect">
            <a:avLst/>
          </a:prstGeom>
        </p:spPr>
      </p:pic>
    </p:spTree>
    <p:extLst>
      <p:ext uri="{BB962C8B-B14F-4D97-AF65-F5344CB8AC3E}">
        <p14:creationId xmlns:p14="http://schemas.microsoft.com/office/powerpoint/2010/main" val="402092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5380-1550-CAE0-ED9D-4BC0657867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D69B83-5FA9-1DF1-A8FA-AF90DEB8CC6E}"/>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What We Heard</a:t>
            </a:r>
          </a:p>
        </p:txBody>
      </p:sp>
      <p:pic>
        <p:nvPicPr>
          <p:cNvPr id="4" name="Picture 3">
            <a:extLst>
              <a:ext uri="{FF2B5EF4-FFF2-40B4-BE49-F238E27FC236}">
                <a16:creationId xmlns:a16="http://schemas.microsoft.com/office/drawing/2014/main" id="{B6A6C02F-7564-6F1C-4B85-131209DA6848}"/>
              </a:ext>
            </a:extLst>
          </p:cNvPr>
          <p:cNvPicPr>
            <a:picLocks noChangeAspect="1"/>
          </p:cNvPicPr>
          <p:nvPr/>
        </p:nvPicPr>
        <p:blipFill>
          <a:blip r:embed="rId3"/>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A464846B-C0A3-8248-37C3-045D4444B0F4}"/>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D33202F-53FA-9ED4-2EB6-FBB9A0CECBEB}"/>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D7EDE9F1-D67F-A9B0-FEAB-96A3A607EABA}"/>
              </a:ext>
            </a:extLst>
          </p:cNvPr>
          <p:cNvSpPr txBox="1"/>
          <p:nvPr/>
        </p:nvSpPr>
        <p:spPr>
          <a:xfrm>
            <a:off x="599305" y="1685800"/>
            <a:ext cx="7889789" cy="3139321"/>
          </a:xfrm>
          <a:prstGeom prst="rect">
            <a:avLst/>
          </a:prstGeom>
          <a:noFill/>
        </p:spPr>
        <p:txBody>
          <a:bodyPr wrap="square" rtlCol="0">
            <a:spAutoFit/>
          </a:bodyPr>
          <a:lstStyle/>
          <a:p>
            <a:pPr marL="457200" indent="-457200">
              <a:buFont typeface="+mj-lt"/>
              <a:buAutoNum type="arabicPeriod"/>
            </a:pPr>
            <a:r>
              <a:rPr lang="en-US" sz="2200" b="1" dirty="0">
                <a:ea typeface="Open Sans" panose="020B0606030504020204" pitchFamily="34" charset="0"/>
                <a:cs typeface="Open Sans" panose="020B0606030504020204" pitchFamily="34" charset="0"/>
              </a:rPr>
              <a:t>Policy Implementation through Zoning</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Align with OCP growth areas</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As-of-right permissions for forms of development that already support policy (pre-zoning)</a:t>
            </a:r>
          </a:p>
          <a:p>
            <a:pPr lvl="1"/>
            <a:endParaRPr lang="en-US" sz="2200" dirty="0">
              <a:ea typeface="Open Sans" panose="020B0606030504020204" pitchFamily="34" charset="0"/>
              <a:cs typeface="Open Sans" panose="020B0606030504020204" pitchFamily="34" charset="0"/>
            </a:endParaRPr>
          </a:p>
          <a:p>
            <a:pPr marL="457200" indent="-457200">
              <a:buFont typeface="+mj-lt"/>
              <a:buAutoNum type="arabicPeriod"/>
            </a:pPr>
            <a:r>
              <a:rPr lang="en-US" sz="2200" b="1" dirty="0">
                <a:ea typeface="Open Sans" panose="020B0606030504020204" pitchFamily="34" charset="0"/>
                <a:cs typeface="Open Sans" panose="020B0606030504020204" pitchFamily="34" charset="0"/>
              </a:rPr>
              <a:t>Built Form and Physical Site Regulations</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Review standards to reflect urban context</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Prefer units per ha rather than FSR</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Permit landscaped setbacks to serve multiple functions</a:t>
            </a:r>
          </a:p>
        </p:txBody>
      </p:sp>
      <p:pic>
        <p:nvPicPr>
          <p:cNvPr id="20" name="Picture 19">
            <a:extLst>
              <a:ext uri="{FF2B5EF4-FFF2-40B4-BE49-F238E27FC236}">
                <a16:creationId xmlns:a16="http://schemas.microsoft.com/office/drawing/2014/main" id="{6698E5A6-D4CC-9918-4461-DB92EFF831AB}"/>
              </a:ext>
            </a:extLst>
          </p:cNvPr>
          <p:cNvPicPr>
            <a:picLocks noChangeAspect="1"/>
          </p:cNvPicPr>
          <p:nvPr/>
        </p:nvPicPr>
        <p:blipFill rotWithShape="1">
          <a:blip r:embed="rId4"/>
          <a:srcRect l="24383" t="9406" r="2977" b="7997"/>
          <a:stretch/>
        </p:blipFill>
        <p:spPr>
          <a:xfrm>
            <a:off x="9382646" y="3839263"/>
            <a:ext cx="2809354" cy="1796829"/>
          </a:xfrm>
          <a:prstGeom prst="rect">
            <a:avLst/>
          </a:prstGeom>
        </p:spPr>
      </p:pic>
      <p:pic>
        <p:nvPicPr>
          <p:cNvPr id="17" name="Picture 16">
            <a:extLst>
              <a:ext uri="{FF2B5EF4-FFF2-40B4-BE49-F238E27FC236}">
                <a16:creationId xmlns:a16="http://schemas.microsoft.com/office/drawing/2014/main" id="{054DD528-D2F7-7F5B-D846-A7C3C22B93BF}"/>
              </a:ext>
            </a:extLst>
          </p:cNvPr>
          <p:cNvPicPr>
            <a:picLocks noChangeAspect="1"/>
          </p:cNvPicPr>
          <p:nvPr/>
        </p:nvPicPr>
        <p:blipFill rotWithShape="1">
          <a:blip r:embed="rId4"/>
          <a:srcRect l="24383" t="9406" r="2977" b="7997"/>
          <a:stretch/>
        </p:blipFill>
        <p:spPr>
          <a:xfrm>
            <a:off x="9382646" y="0"/>
            <a:ext cx="2809354" cy="1796829"/>
          </a:xfrm>
          <a:prstGeom prst="rect">
            <a:avLst/>
          </a:prstGeom>
        </p:spPr>
      </p:pic>
      <p:pic>
        <p:nvPicPr>
          <p:cNvPr id="3" name="Picture 2" descr="City of Courtenay">
            <a:extLst>
              <a:ext uri="{FF2B5EF4-FFF2-40B4-BE49-F238E27FC236}">
                <a16:creationId xmlns:a16="http://schemas.microsoft.com/office/drawing/2014/main" id="{C62DBC5C-7AF5-5F1D-0976-4674E3C3199F}"/>
              </a:ext>
            </a:extLst>
          </p:cNvPr>
          <p:cNvPicPr>
            <a:picLocks noChangeAspect="1"/>
          </p:cNvPicPr>
          <p:nvPr/>
        </p:nvPicPr>
        <p:blipFill>
          <a:blip r:embed="rId5"/>
          <a:stretch>
            <a:fillRect/>
          </a:stretch>
        </p:blipFill>
        <p:spPr>
          <a:xfrm>
            <a:off x="9391227" y="2018580"/>
            <a:ext cx="2800773" cy="1575435"/>
          </a:xfrm>
          <a:prstGeom prst="rect">
            <a:avLst/>
          </a:prstGeom>
        </p:spPr>
      </p:pic>
    </p:spTree>
    <p:extLst>
      <p:ext uri="{BB962C8B-B14F-4D97-AF65-F5344CB8AC3E}">
        <p14:creationId xmlns:p14="http://schemas.microsoft.com/office/powerpoint/2010/main" val="2304975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F02A-EB51-A836-03CF-E171747012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2B8F17-7FEA-BE4F-40AD-0EC8CFC3270E}"/>
              </a:ext>
            </a:extLst>
          </p:cNvPr>
          <p:cNvPicPr>
            <a:picLocks noChangeAspect="1"/>
          </p:cNvPicPr>
          <p:nvPr/>
        </p:nvPicPr>
        <p:blipFill>
          <a:blip r:embed="rId3"/>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96E68CF6-E0A6-5B49-C0AC-D3A97E31D8E6}"/>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B57C6EA-F02D-9939-354C-49E70AB0588A}"/>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7B11605B-B50C-2D2B-A62A-0BE5B27F91BC}"/>
              </a:ext>
            </a:extLst>
          </p:cNvPr>
          <p:cNvSpPr txBox="1"/>
          <p:nvPr/>
        </p:nvSpPr>
        <p:spPr>
          <a:xfrm>
            <a:off x="599305" y="501906"/>
            <a:ext cx="7889789" cy="4832092"/>
          </a:xfrm>
          <a:prstGeom prst="rect">
            <a:avLst/>
          </a:prstGeom>
          <a:noFill/>
        </p:spPr>
        <p:txBody>
          <a:bodyPr wrap="square" rtlCol="0">
            <a:spAutoFit/>
          </a:bodyPr>
          <a:lstStyle/>
          <a:p>
            <a:r>
              <a:rPr lang="en-US" sz="2200" dirty="0">
                <a:ea typeface="Open Sans" panose="020B0606030504020204" pitchFamily="34" charset="0"/>
                <a:cs typeface="Open Sans" panose="020B0606030504020204" pitchFamily="34" charset="0"/>
              </a:rPr>
              <a:t>3. </a:t>
            </a:r>
            <a:r>
              <a:rPr lang="en-US" sz="2200" b="1" dirty="0">
                <a:ea typeface="Open Sans" panose="020B0606030504020204" pitchFamily="34" charset="0"/>
                <a:cs typeface="Open Sans" panose="020B0606030504020204" pitchFamily="34" charset="0"/>
              </a:rPr>
              <a:t>Parking, Transportation and Amenity Requirements</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Context-sensitive parking requirements</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Greater flexibility on bike parking</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Flexibility between private and shared amenity spaces</a:t>
            </a:r>
          </a:p>
          <a:p>
            <a:pPr marL="914400" lvl="1" indent="-457200">
              <a:buFont typeface="+mj-lt"/>
              <a:buAutoNum type="arabicPeriod"/>
            </a:pPr>
            <a:r>
              <a:rPr lang="en-US" sz="2200" dirty="0">
                <a:ea typeface="Open Sans" panose="020B0606030504020204" pitchFamily="34" charset="0"/>
                <a:cs typeface="Open Sans" panose="020B0606030504020204" pitchFamily="34" charset="0"/>
              </a:rPr>
              <a:t>Use of minimum amenity requirements focused on function rather than fixed ratios</a:t>
            </a:r>
          </a:p>
          <a:p>
            <a:pPr lvl="1"/>
            <a:endParaRPr lang="en-US" sz="2200" dirty="0">
              <a:ea typeface="Open Sans" panose="020B0606030504020204" pitchFamily="34" charset="0"/>
              <a:cs typeface="Open Sans" panose="020B0606030504020204" pitchFamily="34" charset="0"/>
            </a:endParaRPr>
          </a:p>
          <a:p>
            <a:r>
              <a:rPr lang="en-US" sz="2200" dirty="0">
                <a:ea typeface="Open Sans" panose="020B0606030504020204" pitchFamily="34" charset="0"/>
                <a:cs typeface="Open Sans" panose="020B0606030504020204" pitchFamily="34" charset="0"/>
              </a:rPr>
              <a:t>4. </a:t>
            </a:r>
            <a:r>
              <a:rPr lang="en-US" sz="2200" b="1" dirty="0">
                <a:ea typeface="Open Sans" panose="020B0606030504020204" pitchFamily="34" charset="0"/>
                <a:cs typeface="Open Sans" panose="020B0606030504020204" pitchFamily="34" charset="0"/>
              </a:rPr>
              <a:t>Infill and Small-scale Development</a:t>
            </a:r>
          </a:p>
          <a:p>
            <a:pPr marL="914400" lvl="1" indent="-457200">
              <a:buAutoNum type="arabicPeriod"/>
            </a:pPr>
            <a:r>
              <a:rPr lang="en-US" sz="2200" dirty="0">
                <a:ea typeface="Open Sans" panose="020B0606030504020204" pitchFamily="34" charset="0"/>
                <a:cs typeface="Open Sans" panose="020B0606030504020204" pitchFamily="34" charset="0"/>
              </a:rPr>
              <a:t>Increase flexibility for small and irregular lots</a:t>
            </a:r>
          </a:p>
          <a:p>
            <a:pPr marL="914400" lvl="1" indent="-457200">
              <a:buAutoNum type="arabicPeriod"/>
            </a:pPr>
            <a:r>
              <a:rPr lang="en-US" sz="2200" dirty="0">
                <a:ea typeface="Open Sans" panose="020B0606030504020204" pitchFamily="34" charset="0"/>
                <a:cs typeface="Open Sans" panose="020B0606030504020204" pitchFamily="34" charset="0"/>
              </a:rPr>
              <a:t>Support lot consolidation and shared density across adjacent parcels</a:t>
            </a:r>
          </a:p>
          <a:p>
            <a:pPr marL="914400" lvl="1" indent="-457200">
              <a:buAutoNum type="arabicPeriod"/>
            </a:pPr>
            <a:r>
              <a:rPr lang="en-US" sz="2200" dirty="0">
                <a:ea typeface="Open Sans" panose="020B0606030504020204" pitchFamily="34" charset="0"/>
                <a:cs typeface="Open Sans" panose="020B0606030504020204" pitchFamily="34" charset="0"/>
              </a:rPr>
              <a:t>Re-evaluate amenity and parking requirement for infill development</a:t>
            </a:r>
          </a:p>
          <a:p>
            <a:pPr marL="914400" lvl="1" indent="-457200">
              <a:buFont typeface="+mj-lt"/>
              <a:buAutoNum type="arabicPeriod"/>
            </a:pPr>
            <a:endParaRPr lang="en-US" sz="2200" dirty="0">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EDD337A2-9700-9C20-B2BF-14E3BCE75AE4}"/>
              </a:ext>
            </a:extLst>
          </p:cNvPr>
          <p:cNvPicPr>
            <a:picLocks noChangeAspect="1"/>
          </p:cNvPicPr>
          <p:nvPr/>
        </p:nvPicPr>
        <p:blipFill rotWithShape="1">
          <a:blip r:embed="rId4"/>
          <a:srcRect l="1821" t="5386" r="2023" b="10279"/>
          <a:stretch/>
        </p:blipFill>
        <p:spPr>
          <a:xfrm>
            <a:off x="9382647" y="1902290"/>
            <a:ext cx="2809354" cy="1851228"/>
          </a:xfrm>
          <a:prstGeom prst="rect">
            <a:avLst/>
          </a:prstGeom>
        </p:spPr>
      </p:pic>
      <p:pic>
        <p:nvPicPr>
          <p:cNvPr id="17" name="Picture 16">
            <a:extLst>
              <a:ext uri="{FF2B5EF4-FFF2-40B4-BE49-F238E27FC236}">
                <a16:creationId xmlns:a16="http://schemas.microsoft.com/office/drawing/2014/main" id="{120493EF-2623-D7BA-59F1-7778566C1B70}"/>
              </a:ext>
            </a:extLst>
          </p:cNvPr>
          <p:cNvPicPr>
            <a:picLocks noChangeAspect="1"/>
          </p:cNvPicPr>
          <p:nvPr/>
        </p:nvPicPr>
        <p:blipFill rotWithShape="1">
          <a:blip r:embed="rId5"/>
          <a:srcRect l="24383" t="9406" r="2977" b="7997"/>
          <a:stretch/>
        </p:blipFill>
        <p:spPr>
          <a:xfrm>
            <a:off x="9382646" y="0"/>
            <a:ext cx="2809354" cy="1796829"/>
          </a:xfrm>
          <a:prstGeom prst="rect">
            <a:avLst/>
          </a:prstGeom>
        </p:spPr>
      </p:pic>
      <p:pic>
        <p:nvPicPr>
          <p:cNvPr id="3" name="Picture 2" descr="The Comox Valley - A Pictorial View: City of Courtenay - Downtown Courtenay">
            <a:extLst>
              <a:ext uri="{FF2B5EF4-FFF2-40B4-BE49-F238E27FC236}">
                <a16:creationId xmlns:a16="http://schemas.microsoft.com/office/drawing/2014/main" id="{7AA6EA80-9D9F-6AE6-7CDD-DA01451EC09C}"/>
              </a:ext>
            </a:extLst>
          </p:cNvPr>
          <p:cNvPicPr>
            <a:picLocks noChangeAspect="1"/>
          </p:cNvPicPr>
          <p:nvPr/>
        </p:nvPicPr>
        <p:blipFill>
          <a:blip r:embed="rId6"/>
          <a:stretch>
            <a:fillRect/>
          </a:stretch>
        </p:blipFill>
        <p:spPr>
          <a:xfrm>
            <a:off x="9428972" y="3868601"/>
            <a:ext cx="2763027" cy="1851228"/>
          </a:xfrm>
          <a:prstGeom prst="rect">
            <a:avLst/>
          </a:prstGeom>
        </p:spPr>
      </p:pic>
    </p:spTree>
    <p:extLst>
      <p:ext uri="{BB962C8B-B14F-4D97-AF65-F5344CB8AC3E}">
        <p14:creationId xmlns:p14="http://schemas.microsoft.com/office/powerpoint/2010/main" val="425340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1C28-D7CB-895E-A27F-8F670B01C6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366FF16-7E32-3984-ABBA-DEE8420CAAC9}"/>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20D4F81B-76EB-EEA7-944D-5DD7974E6D97}"/>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20F7B8C-7A11-DF7C-EF9F-998957039A18}"/>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23105EBA-C171-74B9-7042-748788447CA2}"/>
              </a:ext>
            </a:extLst>
          </p:cNvPr>
          <p:cNvSpPr txBox="1"/>
          <p:nvPr/>
        </p:nvSpPr>
        <p:spPr>
          <a:xfrm>
            <a:off x="599305" y="721113"/>
            <a:ext cx="7889789" cy="4948919"/>
          </a:xfrm>
          <a:prstGeom prst="rect">
            <a:avLst/>
          </a:prstGeom>
          <a:noFill/>
        </p:spPr>
        <p:txBody>
          <a:bodyPr wrap="square" rtlCol="0">
            <a:spAutoFit/>
          </a:bodyPr>
          <a:lstStyle/>
          <a:p>
            <a:r>
              <a:rPr lang="en-US" sz="2200" b="1" dirty="0">
                <a:ea typeface="Open Sans" panose="020B0606030504020204" pitchFamily="34" charset="0"/>
                <a:cs typeface="Open Sans" panose="020B0606030504020204" pitchFamily="34" charset="0"/>
              </a:rPr>
              <a:t>5. Base Zoning and Regulatory Flexibility</a:t>
            </a:r>
          </a:p>
          <a:p>
            <a:pPr marL="914400" lvl="1" indent="-457200">
              <a:buAutoNum type="arabicPeriod"/>
            </a:pPr>
            <a:r>
              <a:rPr lang="en-US" sz="2200" dirty="0">
                <a:ea typeface="Open Sans" panose="020B0606030504020204" pitchFamily="34" charset="0"/>
                <a:cs typeface="Open Sans" panose="020B0606030504020204" pitchFamily="34" charset="0"/>
              </a:rPr>
              <a:t>Incorporate flexibility rather than negotiating project by project</a:t>
            </a:r>
          </a:p>
          <a:p>
            <a:pPr marL="914400" lvl="1" indent="-457200">
              <a:buAutoNum type="arabicPeriod"/>
            </a:pPr>
            <a:r>
              <a:rPr lang="en-US" sz="2200" dirty="0">
                <a:ea typeface="Open Sans" panose="020B0606030504020204" pitchFamily="34" charset="0"/>
                <a:cs typeface="Open Sans" panose="020B0606030504020204" pitchFamily="34" charset="0"/>
              </a:rPr>
              <a:t>Allow more permitted uses </a:t>
            </a:r>
          </a:p>
          <a:p>
            <a:pPr marL="914400" lvl="1" indent="-457200">
              <a:buAutoNum type="arabicPeriod"/>
            </a:pPr>
            <a:r>
              <a:rPr lang="en-US" sz="2200" dirty="0">
                <a:ea typeface="Open Sans" panose="020B0606030504020204" pitchFamily="34" charset="0"/>
                <a:cs typeface="Open Sans" panose="020B0606030504020204" pitchFamily="34" charset="0"/>
              </a:rPr>
              <a:t>Consider pre zoning priority development areas (big incentive)</a:t>
            </a:r>
          </a:p>
          <a:p>
            <a:pPr lvl="1"/>
            <a:endParaRPr lang="en-US" sz="2200" dirty="0">
              <a:ea typeface="Open Sans" panose="020B0606030504020204" pitchFamily="34" charset="0"/>
              <a:cs typeface="Open Sans" panose="020B0606030504020204" pitchFamily="34" charset="0"/>
            </a:endParaRPr>
          </a:p>
          <a:p>
            <a:r>
              <a:rPr lang="en-US" sz="2200" b="1" dirty="0">
                <a:ea typeface="Open Sans" panose="020B0606030504020204" pitchFamily="34" charset="0"/>
                <a:cs typeface="Open Sans" panose="020B0606030504020204" pitchFamily="34" charset="0"/>
              </a:rPr>
              <a:t>6. Zoning Bylaw Structure, Clarity and Usability</a:t>
            </a:r>
          </a:p>
          <a:p>
            <a:pPr marL="914400" lvl="1" indent="-457200">
              <a:buAutoNum type="arabicPeriod"/>
            </a:pPr>
            <a:r>
              <a:rPr lang="en-US" sz="2200" dirty="0">
                <a:ea typeface="Open Sans" panose="020B0606030504020204" pitchFamily="34" charset="0"/>
                <a:cs typeface="Open Sans" panose="020B0606030504020204" pitchFamily="34" charset="0"/>
              </a:rPr>
              <a:t>Clearer more complete definitions</a:t>
            </a:r>
          </a:p>
          <a:p>
            <a:pPr marL="914400" lvl="1" indent="-457200">
              <a:buAutoNum type="arabicPeriod"/>
            </a:pPr>
            <a:r>
              <a:rPr lang="en-US" sz="2200" dirty="0">
                <a:ea typeface="Open Sans" panose="020B0606030504020204" pitchFamily="34" charset="0"/>
                <a:cs typeface="Open Sans" panose="020B0606030504020204" pitchFamily="34" charset="0"/>
              </a:rPr>
              <a:t>Consistent layout and numbering</a:t>
            </a:r>
          </a:p>
          <a:p>
            <a:pPr marL="914400" lvl="1" indent="-457200">
              <a:buAutoNum type="arabicPeriod"/>
            </a:pPr>
            <a:r>
              <a:rPr lang="en-US" sz="2200" dirty="0">
                <a:ea typeface="Open Sans" panose="020B0606030504020204" pitchFamily="34" charset="0"/>
                <a:cs typeface="Open Sans" panose="020B0606030504020204" pitchFamily="34" charset="0"/>
              </a:rPr>
              <a:t>Use of intent/purpose statements to clarify expectations</a:t>
            </a:r>
          </a:p>
          <a:p>
            <a:pPr marL="914400" lvl="1" indent="-457200">
              <a:buAutoNum type="arabicPeriod"/>
            </a:pPr>
            <a:r>
              <a:rPr lang="en-US" sz="2200" dirty="0">
                <a:ea typeface="Open Sans" panose="020B0606030504020204" pitchFamily="34" charset="0"/>
                <a:cs typeface="Open Sans" panose="020B0606030504020204" pitchFamily="34" charset="0"/>
              </a:rPr>
              <a:t>Better and more diagrams</a:t>
            </a:r>
          </a:p>
          <a:p>
            <a:pPr marL="914400" lvl="1" indent="-457200">
              <a:buAutoNum type="arabicPeriod"/>
            </a:pPr>
            <a:r>
              <a:rPr lang="en-US" sz="2200" dirty="0">
                <a:ea typeface="Open Sans" panose="020B0606030504020204" pitchFamily="34" charset="0"/>
                <a:cs typeface="Open Sans" panose="020B0606030504020204" pitchFamily="34" charset="0"/>
              </a:rPr>
              <a:t>Hyperlinks  </a:t>
            </a:r>
          </a:p>
          <a:p>
            <a:pPr>
              <a:lnSpc>
                <a:spcPct val="150000"/>
              </a:lnSpc>
            </a:pPr>
            <a:endParaRPr lang="en-US" sz="2200" dirty="0">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01B7A7E6-70C8-9DD8-72A3-02EBB3898775}"/>
              </a:ext>
            </a:extLst>
          </p:cNvPr>
          <p:cNvPicPr>
            <a:picLocks noChangeAspect="1"/>
          </p:cNvPicPr>
          <p:nvPr/>
        </p:nvPicPr>
        <p:blipFill rotWithShape="1">
          <a:blip r:embed="rId3"/>
          <a:srcRect l="1821" t="5386" r="2023" b="10279"/>
          <a:stretch/>
        </p:blipFill>
        <p:spPr>
          <a:xfrm>
            <a:off x="9382647" y="1902290"/>
            <a:ext cx="2809354" cy="1851228"/>
          </a:xfrm>
          <a:prstGeom prst="rect">
            <a:avLst/>
          </a:prstGeom>
        </p:spPr>
      </p:pic>
      <p:pic>
        <p:nvPicPr>
          <p:cNvPr id="20" name="Picture 19">
            <a:extLst>
              <a:ext uri="{FF2B5EF4-FFF2-40B4-BE49-F238E27FC236}">
                <a16:creationId xmlns:a16="http://schemas.microsoft.com/office/drawing/2014/main" id="{C387A358-0AD3-00D4-726E-FB0623EB838B}"/>
              </a:ext>
            </a:extLst>
          </p:cNvPr>
          <p:cNvPicPr>
            <a:picLocks noChangeAspect="1"/>
          </p:cNvPicPr>
          <p:nvPr/>
        </p:nvPicPr>
        <p:blipFill rotWithShape="1">
          <a:blip r:embed="rId4"/>
          <a:srcRect l="24383" t="9406" r="2977" b="7997"/>
          <a:stretch/>
        </p:blipFill>
        <p:spPr>
          <a:xfrm>
            <a:off x="9382646" y="3839263"/>
            <a:ext cx="2809354" cy="1796829"/>
          </a:xfrm>
          <a:prstGeom prst="rect">
            <a:avLst/>
          </a:prstGeom>
        </p:spPr>
      </p:pic>
      <p:pic>
        <p:nvPicPr>
          <p:cNvPr id="3" name="Picture 2" descr="About - Downtown Courtenay">
            <a:extLst>
              <a:ext uri="{FF2B5EF4-FFF2-40B4-BE49-F238E27FC236}">
                <a16:creationId xmlns:a16="http://schemas.microsoft.com/office/drawing/2014/main" id="{08DCB0FC-3720-9818-BF0B-1A98EA21BE6D}"/>
              </a:ext>
            </a:extLst>
          </p:cNvPr>
          <p:cNvPicPr>
            <a:picLocks noChangeAspect="1"/>
          </p:cNvPicPr>
          <p:nvPr/>
        </p:nvPicPr>
        <p:blipFill>
          <a:blip r:embed="rId5"/>
          <a:stretch>
            <a:fillRect/>
          </a:stretch>
        </p:blipFill>
        <p:spPr>
          <a:xfrm flipH="1">
            <a:off x="9382646" y="165665"/>
            <a:ext cx="2869387" cy="1650880"/>
          </a:xfrm>
          <a:prstGeom prst="rect">
            <a:avLst/>
          </a:prstGeom>
        </p:spPr>
      </p:pic>
    </p:spTree>
    <p:extLst>
      <p:ext uri="{BB962C8B-B14F-4D97-AF65-F5344CB8AC3E}">
        <p14:creationId xmlns:p14="http://schemas.microsoft.com/office/powerpoint/2010/main" val="409209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3A890-D3BC-8321-C542-8ABD47138A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907F78F-ED5E-2DB2-2F39-2FED88AD0AD9}"/>
              </a:ext>
            </a:extLst>
          </p:cNvPr>
          <p:cNvPicPr>
            <a:picLocks noChangeAspect="1"/>
          </p:cNvPicPr>
          <p:nvPr/>
        </p:nvPicPr>
        <p:blipFill>
          <a:blip r:embed="rId3"/>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79CC59E6-3CAD-7008-B4CB-5392F330EEF2}"/>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4F36BA2-A509-5535-1F69-698E997BEF0C}"/>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C6E7CDF-E982-829C-DF1D-174DF623148E}"/>
              </a:ext>
            </a:extLst>
          </p:cNvPr>
          <p:cNvSpPr txBox="1"/>
          <p:nvPr/>
        </p:nvSpPr>
        <p:spPr>
          <a:xfrm>
            <a:off x="823591" y="533970"/>
            <a:ext cx="7889789" cy="5339923"/>
          </a:xfrm>
          <a:prstGeom prst="rect">
            <a:avLst/>
          </a:prstGeom>
          <a:noFill/>
        </p:spPr>
        <p:txBody>
          <a:bodyPr wrap="square" rtlCol="0">
            <a:spAutoFit/>
          </a:bodyPr>
          <a:lstStyle/>
          <a:p>
            <a:pPr>
              <a:lnSpc>
                <a:spcPct val="150000"/>
              </a:lnSpc>
            </a:pPr>
            <a:r>
              <a:rPr lang="en-US" sz="2200" b="1" dirty="0">
                <a:ea typeface="Open Sans" panose="020B0606030504020204" pitchFamily="34" charset="0"/>
                <a:cs typeface="Open Sans" panose="020B0606030504020204" pitchFamily="34" charset="0"/>
              </a:rPr>
              <a:t>7. Certainty and Consistency</a:t>
            </a:r>
          </a:p>
          <a:p>
            <a:pPr marL="914400" lvl="1" indent="-457200">
              <a:buAutoNum type="arabicPeriod"/>
            </a:pPr>
            <a:r>
              <a:rPr lang="en-CA" sz="2200" dirty="0"/>
              <a:t>Alignment between zoning, development guidelines, and other bylaws</a:t>
            </a:r>
          </a:p>
          <a:p>
            <a:pPr marL="914400" lvl="1" indent="-457200">
              <a:buAutoNum type="arabicPeriod"/>
            </a:pPr>
            <a:r>
              <a:rPr lang="en-CA" sz="2200" dirty="0"/>
              <a:t>Consistent application of rules to avoid case‑by‑case uncertainty</a:t>
            </a:r>
          </a:p>
          <a:p>
            <a:pPr lvl="1"/>
            <a:endParaRPr lang="en-CA" sz="2200" dirty="0"/>
          </a:p>
          <a:p>
            <a:r>
              <a:rPr lang="en-CA" sz="2200" b="1" dirty="0"/>
              <a:t>8. Incentives and Development Feasibility</a:t>
            </a:r>
          </a:p>
          <a:p>
            <a:pPr marL="800100" lvl="1" indent="-342900">
              <a:buAutoNum type="arabicPeriod"/>
            </a:pPr>
            <a:r>
              <a:rPr lang="en-US" sz="2200" dirty="0"/>
              <a:t>Use of density bonuses to improve project feasibility</a:t>
            </a:r>
            <a:endParaRPr lang="en-CA" sz="2200" dirty="0"/>
          </a:p>
          <a:p>
            <a:pPr marL="800100" lvl="1" indent="-342900">
              <a:buAutoNum type="arabicPeriod"/>
            </a:pPr>
            <a:r>
              <a:rPr lang="en-US" sz="2200" dirty="0"/>
              <a:t>Allow for reduced parking requirements with tenant incentives</a:t>
            </a:r>
            <a:endParaRPr lang="en-CA" sz="2200" dirty="0"/>
          </a:p>
          <a:p>
            <a:pPr marL="800100" lvl="1" indent="-342900">
              <a:buAutoNum type="arabicPeriod"/>
            </a:pPr>
            <a:r>
              <a:rPr lang="en-US" sz="2200" dirty="0"/>
              <a:t>More incentives to support the delivery of long‑term rental housing and larger units</a:t>
            </a:r>
          </a:p>
          <a:p>
            <a:pPr marL="800100" lvl="1" indent="-342900">
              <a:buAutoNum type="arabicPeriod"/>
            </a:pPr>
            <a:r>
              <a:rPr lang="en-US" sz="2200" dirty="0"/>
              <a:t>Tax or fee incentives, such as exemptions </a:t>
            </a:r>
            <a:endParaRPr lang="en-CA" sz="2200" dirty="0"/>
          </a:p>
          <a:p>
            <a:pPr lvl="1"/>
            <a:endParaRPr lang="en-CA" sz="2200" dirty="0"/>
          </a:p>
          <a:p>
            <a:r>
              <a:rPr lang="en-CA" sz="2200" dirty="0"/>
              <a:t> </a:t>
            </a:r>
          </a:p>
        </p:txBody>
      </p:sp>
      <p:pic>
        <p:nvPicPr>
          <p:cNvPr id="20" name="Picture 19">
            <a:extLst>
              <a:ext uri="{FF2B5EF4-FFF2-40B4-BE49-F238E27FC236}">
                <a16:creationId xmlns:a16="http://schemas.microsoft.com/office/drawing/2014/main" id="{133B98EB-9B91-543D-A75F-90B49B174F0D}"/>
              </a:ext>
            </a:extLst>
          </p:cNvPr>
          <p:cNvPicPr>
            <a:picLocks noChangeAspect="1"/>
          </p:cNvPicPr>
          <p:nvPr/>
        </p:nvPicPr>
        <p:blipFill rotWithShape="1">
          <a:blip r:embed="rId4"/>
          <a:srcRect l="24383" t="9406" r="2977" b="7997"/>
          <a:stretch/>
        </p:blipFill>
        <p:spPr>
          <a:xfrm>
            <a:off x="9382646" y="3839263"/>
            <a:ext cx="2809354" cy="1796829"/>
          </a:xfrm>
          <a:prstGeom prst="rect">
            <a:avLst/>
          </a:prstGeom>
        </p:spPr>
      </p:pic>
      <p:pic>
        <p:nvPicPr>
          <p:cNvPr id="17" name="Picture 16">
            <a:extLst>
              <a:ext uri="{FF2B5EF4-FFF2-40B4-BE49-F238E27FC236}">
                <a16:creationId xmlns:a16="http://schemas.microsoft.com/office/drawing/2014/main" id="{C61A74D4-D293-6E9D-0782-D04C1E40EA48}"/>
              </a:ext>
            </a:extLst>
          </p:cNvPr>
          <p:cNvPicPr>
            <a:picLocks noChangeAspect="1"/>
          </p:cNvPicPr>
          <p:nvPr/>
        </p:nvPicPr>
        <p:blipFill rotWithShape="1">
          <a:blip r:embed="rId4"/>
          <a:srcRect l="24383" t="9406" r="2977" b="7997"/>
          <a:stretch/>
        </p:blipFill>
        <p:spPr>
          <a:xfrm>
            <a:off x="9382646" y="0"/>
            <a:ext cx="2809354" cy="1796829"/>
          </a:xfrm>
          <a:prstGeom prst="rect">
            <a:avLst/>
          </a:prstGeom>
        </p:spPr>
      </p:pic>
      <p:pic>
        <p:nvPicPr>
          <p:cNvPr id="3" name="Picture 2" descr="Courtenay - Courtenay | BC Ferries Vacations">
            <a:extLst>
              <a:ext uri="{FF2B5EF4-FFF2-40B4-BE49-F238E27FC236}">
                <a16:creationId xmlns:a16="http://schemas.microsoft.com/office/drawing/2014/main" id="{8E08E853-218D-3B2E-C8AB-1039CF1E3005}"/>
              </a:ext>
            </a:extLst>
          </p:cNvPr>
          <p:cNvPicPr>
            <a:picLocks noChangeAspect="1"/>
          </p:cNvPicPr>
          <p:nvPr/>
        </p:nvPicPr>
        <p:blipFill>
          <a:blip r:embed="rId5"/>
          <a:stretch>
            <a:fillRect/>
          </a:stretch>
        </p:blipFill>
        <p:spPr>
          <a:xfrm>
            <a:off x="9382646" y="1919631"/>
            <a:ext cx="4791546" cy="1796830"/>
          </a:xfrm>
          <a:prstGeom prst="rect">
            <a:avLst/>
          </a:prstGeom>
        </p:spPr>
      </p:pic>
    </p:spTree>
    <p:extLst>
      <p:ext uri="{BB962C8B-B14F-4D97-AF65-F5344CB8AC3E}">
        <p14:creationId xmlns:p14="http://schemas.microsoft.com/office/powerpoint/2010/main" val="3935252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2CAE-1237-6775-27F3-F2CD8BF063DA}"/>
              </a:ext>
            </a:extLst>
          </p:cNvPr>
          <p:cNvSpPr>
            <a:spLocks noGrp="1"/>
          </p:cNvSpPr>
          <p:nvPr>
            <p:ph type="title"/>
          </p:nvPr>
        </p:nvSpPr>
        <p:spPr/>
        <p:txBody>
          <a:bodyPr/>
          <a:lstStyle/>
          <a:p>
            <a:r>
              <a:rPr lang="en-US" dirty="0"/>
              <a:t>Timeline for Zoning Bylaw Phase 2</a:t>
            </a:r>
            <a:endParaRPr lang="en-CA" dirty="0"/>
          </a:p>
        </p:txBody>
      </p:sp>
      <p:graphicFrame>
        <p:nvGraphicFramePr>
          <p:cNvPr id="3" name="Diagram 2">
            <a:extLst>
              <a:ext uri="{FF2B5EF4-FFF2-40B4-BE49-F238E27FC236}">
                <a16:creationId xmlns:a16="http://schemas.microsoft.com/office/drawing/2014/main" id="{99968F2D-7A57-DEB7-2E7D-263475EEEE33}"/>
              </a:ext>
            </a:extLst>
          </p:cNvPr>
          <p:cNvGraphicFramePr/>
          <p:nvPr>
            <p:extLst>
              <p:ext uri="{D42A27DB-BD31-4B8C-83A1-F6EECF244321}">
                <p14:modId xmlns:p14="http://schemas.microsoft.com/office/powerpoint/2010/main" val="2405361255"/>
              </p:ext>
            </p:extLst>
          </p:nvPr>
        </p:nvGraphicFramePr>
        <p:xfrm>
          <a:off x="774041" y="1828799"/>
          <a:ext cx="10802608" cy="4054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3336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FBE3-CE63-FF25-69AD-481BC67418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14D08E-7E16-F309-F999-F1599E90C694}"/>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Professional Reliance Model</a:t>
            </a:r>
          </a:p>
        </p:txBody>
      </p:sp>
      <p:pic>
        <p:nvPicPr>
          <p:cNvPr id="4" name="Picture 3">
            <a:extLst>
              <a:ext uri="{FF2B5EF4-FFF2-40B4-BE49-F238E27FC236}">
                <a16:creationId xmlns:a16="http://schemas.microsoft.com/office/drawing/2014/main" id="{6DEAF2B3-3363-ADAD-A4E6-E43AFBB6C55D}"/>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F3CDB4D8-409A-A46F-AF8D-FEAAE51708A7}"/>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16B9154-6B43-0BB4-AF5D-9D574C18A2F3}"/>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346CB5DB-716A-335C-AC8B-FB94138EBF89}"/>
              </a:ext>
            </a:extLst>
          </p:cNvPr>
          <p:cNvSpPr txBox="1"/>
          <p:nvPr/>
        </p:nvSpPr>
        <p:spPr>
          <a:xfrm>
            <a:off x="599305" y="1583413"/>
            <a:ext cx="7889088" cy="391305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tx1">
                    <a:lumMod val="65000"/>
                    <a:lumOff val="35000"/>
                  </a:schemeClr>
                </a:solidFill>
                <a:ea typeface="Open Sans" panose="020B0606030504020204" pitchFamily="34" charset="0"/>
                <a:cs typeface="Open Sans" panose="020B0606030504020204" pitchFamily="34" charset="0"/>
              </a:rPr>
              <a:t>In an effort to speed up the process, the City has shifted to a Professional Reliance Model. </a:t>
            </a:r>
          </a:p>
          <a:p>
            <a:pPr marL="342900" indent="-342900">
              <a:lnSpc>
                <a:spcPct val="150000"/>
              </a:lnSpc>
              <a:buFont typeface="Arial" panose="020B0604020202020204" pitchFamily="34" charset="0"/>
              <a:buChar char="•"/>
            </a:pPr>
            <a:r>
              <a:rPr lang="en-US" sz="2400" dirty="0">
                <a:solidFill>
                  <a:schemeClr val="tx1">
                    <a:lumMod val="65000"/>
                    <a:lumOff val="35000"/>
                  </a:schemeClr>
                </a:solidFill>
                <a:ea typeface="Open Sans" panose="020B0606030504020204" pitchFamily="34" charset="0"/>
                <a:cs typeface="Open Sans" panose="020B0606030504020204" pitchFamily="34" charset="0"/>
              </a:rPr>
              <a:t>This means that we will not be providing the advice and direction to your professional consultants.</a:t>
            </a:r>
          </a:p>
          <a:p>
            <a:pPr marL="342900" indent="-342900">
              <a:lnSpc>
                <a:spcPct val="150000"/>
              </a:lnSpc>
              <a:buFont typeface="Arial" panose="020B0604020202020204" pitchFamily="34" charset="0"/>
              <a:buChar char="•"/>
            </a:pPr>
            <a:r>
              <a:rPr lang="en-US" sz="2400" dirty="0">
                <a:solidFill>
                  <a:schemeClr val="tx1">
                    <a:lumMod val="65000"/>
                    <a:lumOff val="35000"/>
                  </a:schemeClr>
                </a:solidFill>
                <a:ea typeface="Open Sans" panose="020B0606030504020204" pitchFamily="34" charset="0"/>
                <a:cs typeface="Open Sans" panose="020B0606030504020204" pitchFamily="34" charset="0"/>
              </a:rPr>
              <a:t>It also means that if the consultant does not perform work that meets standards, there could be requirement to re-do the work.</a:t>
            </a:r>
          </a:p>
        </p:txBody>
      </p:sp>
      <p:pic>
        <p:nvPicPr>
          <p:cNvPr id="15" name="Picture 14">
            <a:extLst>
              <a:ext uri="{FF2B5EF4-FFF2-40B4-BE49-F238E27FC236}">
                <a16:creationId xmlns:a16="http://schemas.microsoft.com/office/drawing/2014/main" id="{9637DA01-11BB-C1D5-A353-2FCD747562DB}"/>
              </a:ext>
            </a:extLst>
          </p:cNvPr>
          <p:cNvPicPr>
            <a:picLocks noChangeAspect="1"/>
          </p:cNvPicPr>
          <p:nvPr/>
        </p:nvPicPr>
        <p:blipFill rotWithShape="1">
          <a:blip r:embed="rId3"/>
          <a:srcRect l="1821" t="5386" r="2023" b="10279"/>
          <a:stretch/>
        </p:blipFill>
        <p:spPr>
          <a:xfrm>
            <a:off x="9382647" y="1902290"/>
            <a:ext cx="2809354" cy="1851228"/>
          </a:xfrm>
          <a:prstGeom prst="rect">
            <a:avLst/>
          </a:prstGeom>
        </p:spPr>
      </p:pic>
      <p:pic>
        <p:nvPicPr>
          <p:cNvPr id="20" name="Picture 19">
            <a:extLst>
              <a:ext uri="{FF2B5EF4-FFF2-40B4-BE49-F238E27FC236}">
                <a16:creationId xmlns:a16="http://schemas.microsoft.com/office/drawing/2014/main" id="{A6DA357A-74B9-1D78-BAFF-9882959409E2}"/>
              </a:ext>
            </a:extLst>
          </p:cNvPr>
          <p:cNvPicPr>
            <a:picLocks noChangeAspect="1"/>
          </p:cNvPicPr>
          <p:nvPr/>
        </p:nvPicPr>
        <p:blipFill rotWithShape="1">
          <a:blip r:embed="rId4"/>
          <a:srcRect l="24383" t="9406" r="2977" b="7997"/>
          <a:stretch/>
        </p:blipFill>
        <p:spPr>
          <a:xfrm>
            <a:off x="9382646" y="3839263"/>
            <a:ext cx="2809354" cy="1796829"/>
          </a:xfrm>
          <a:prstGeom prst="rect">
            <a:avLst/>
          </a:prstGeom>
        </p:spPr>
      </p:pic>
      <p:pic>
        <p:nvPicPr>
          <p:cNvPr id="17" name="Picture 16">
            <a:extLst>
              <a:ext uri="{FF2B5EF4-FFF2-40B4-BE49-F238E27FC236}">
                <a16:creationId xmlns:a16="http://schemas.microsoft.com/office/drawing/2014/main" id="{29949C88-ED92-E06C-D17A-5733AF720314}"/>
              </a:ext>
            </a:extLst>
          </p:cNvPr>
          <p:cNvPicPr>
            <a:picLocks noChangeAspect="1"/>
          </p:cNvPicPr>
          <p:nvPr/>
        </p:nvPicPr>
        <p:blipFill rotWithShape="1">
          <a:blip r:embed="rId4"/>
          <a:srcRect l="24383" t="9406" r="2977" b="7997"/>
          <a:stretch/>
        </p:blipFill>
        <p:spPr>
          <a:xfrm>
            <a:off x="9382646" y="0"/>
            <a:ext cx="2809354" cy="1796829"/>
          </a:xfrm>
          <a:prstGeom prst="rect">
            <a:avLst/>
          </a:prstGeom>
        </p:spPr>
      </p:pic>
    </p:spTree>
    <p:extLst>
      <p:ext uri="{BB962C8B-B14F-4D97-AF65-F5344CB8AC3E}">
        <p14:creationId xmlns:p14="http://schemas.microsoft.com/office/powerpoint/2010/main" val="2802424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9F3C9-961B-277C-F493-52910B3700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A56F84-03DE-1F2F-022B-4D9E59C99E8E}"/>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Professional Reliance Model</a:t>
            </a:r>
          </a:p>
        </p:txBody>
      </p:sp>
      <p:pic>
        <p:nvPicPr>
          <p:cNvPr id="4" name="Picture 3">
            <a:extLst>
              <a:ext uri="{FF2B5EF4-FFF2-40B4-BE49-F238E27FC236}">
                <a16:creationId xmlns:a16="http://schemas.microsoft.com/office/drawing/2014/main" id="{8E65B4F8-4DE5-9797-4F8C-9CBFA9A48F1B}"/>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1C97C493-6BFC-5458-E262-A7F495C368B0}"/>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DAA6EAF-F966-8256-61B2-6EB8A9DE5023}"/>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B9C91639-5EAB-C9D5-D2CC-7BDF9328CE3F}"/>
              </a:ext>
            </a:extLst>
          </p:cNvPr>
          <p:cNvSpPr txBox="1"/>
          <p:nvPr/>
        </p:nvSpPr>
        <p:spPr>
          <a:xfrm>
            <a:off x="0" y="1472470"/>
            <a:ext cx="9191322" cy="4651723"/>
          </a:xfrm>
          <a:prstGeom prst="rect">
            <a:avLst/>
          </a:prstGeom>
          <a:noFill/>
        </p:spPr>
        <p:txBody>
          <a:bodyPr wrap="square" rtlCol="0">
            <a:spAutoFit/>
          </a:bodyPr>
          <a:lstStyle/>
          <a:p>
            <a:pPr lvl="1"/>
            <a:r>
              <a:rPr lang="en-US" sz="2200" u="sng" dirty="0">
                <a:ea typeface="Calibri" panose="020F0502020204030204"/>
                <a:cs typeface="Calibri" panose="020F0502020204030204"/>
              </a:rPr>
              <a:t>Version</a:t>
            </a:r>
          </a:p>
          <a:p>
            <a:pPr marL="800100" lvl="1" indent="-342900">
              <a:buFont typeface="Arial" panose="020B0604020202020204" pitchFamily="34" charset="0"/>
              <a:buChar char="•"/>
            </a:pPr>
            <a:r>
              <a:rPr lang="en-US" sz="2200" dirty="0">
                <a:ea typeface="Calibri" panose="020F0502020204030204"/>
                <a:cs typeface="Calibri" panose="020F0502020204030204"/>
              </a:rPr>
              <a:t>Version 6 has been reviewed by EGBC legal counsel</a:t>
            </a:r>
          </a:p>
          <a:p>
            <a:pPr marL="800100" lvl="1" indent="-342900">
              <a:buFont typeface="Arial" panose="020B0604020202020204" pitchFamily="34" charset="0"/>
              <a:buChar char="•"/>
            </a:pPr>
            <a:r>
              <a:rPr lang="en-US" sz="2200" dirty="0">
                <a:ea typeface="Calibri" panose="020F0502020204030204"/>
                <a:cs typeface="Calibri" panose="020F0502020204030204"/>
              </a:rPr>
              <a:t>Version 7 is being submitted to EGBC for final endorsement by EGBC</a:t>
            </a:r>
          </a:p>
          <a:p>
            <a:pPr lvl="1"/>
            <a:endParaRPr lang="en-US" sz="2200" u="sng" dirty="0">
              <a:ea typeface="Calibri" panose="020F0502020204030204"/>
              <a:cs typeface="Calibri" panose="020F0502020204030204"/>
            </a:endParaRPr>
          </a:p>
          <a:p>
            <a:pPr lvl="1"/>
            <a:r>
              <a:rPr lang="en-US" sz="2200" u="sng" dirty="0">
                <a:ea typeface="Calibri" panose="020F0502020204030204"/>
                <a:cs typeface="Calibri" panose="020F0502020204030204"/>
              </a:rPr>
              <a:t>Industry Feedback</a:t>
            </a:r>
          </a:p>
          <a:p>
            <a:pPr marL="800100" lvl="1" indent="-342900">
              <a:buFont typeface="Arial" panose="020B0604020202020204" pitchFamily="34" charset="0"/>
              <a:buChar char="•"/>
            </a:pPr>
            <a:r>
              <a:rPr lang="en-US" sz="2200" dirty="0">
                <a:ea typeface="+mn-lt"/>
                <a:cs typeface="+mn-lt"/>
              </a:rPr>
              <a:t>Need an updated guide</a:t>
            </a:r>
          </a:p>
          <a:p>
            <a:pPr marL="800100" lvl="1" indent="-342900">
              <a:buFont typeface="Arial" panose="020B0604020202020204" pitchFamily="34" charset="0"/>
              <a:buChar char="•"/>
            </a:pPr>
            <a:r>
              <a:rPr lang="en-US" sz="2200" dirty="0">
                <a:ea typeface="+mn-lt"/>
                <a:cs typeface="+mn-lt"/>
              </a:rPr>
              <a:t>Need an updated approved products list</a:t>
            </a:r>
          </a:p>
          <a:p>
            <a:pPr marL="800100" lvl="1" indent="-342900">
              <a:buFont typeface="Arial" panose="020B0604020202020204" pitchFamily="34" charset="0"/>
              <a:buChar char="•"/>
            </a:pPr>
            <a:r>
              <a:rPr lang="en-US" sz="2200" dirty="0">
                <a:ea typeface="+mn-lt"/>
                <a:cs typeface="+mn-lt"/>
              </a:rPr>
              <a:t>Need to re-establish annual updates to approved product list </a:t>
            </a:r>
          </a:p>
          <a:p>
            <a:pPr marL="800100" lvl="1" indent="-342900">
              <a:buFont typeface="Arial" panose="020B0604020202020204" pitchFamily="34" charset="0"/>
              <a:buChar char="•"/>
            </a:pPr>
            <a:r>
              <a:rPr lang="en-US" sz="2200" dirty="0">
                <a:ea typeface="+mn-lt"/>
                <a:cs typeface="+mn-lt"/>
              </a:rPr>
              <a:t>Do we need Assurance forms for shallows?</a:t>
            </a:r>
          </a:p>
          <a:p>
            <a:pPr marL="1257300" lvl="2" indent="-342900">
              <a:buFont typeface="Arial" panose="020B0604020202020204" pitchFamily="34" charset="0"/>
              <a:buChar char="•"/>
            </a:pPr>
            <a:r>
              <a:rPr lang="en-US" sz="2200" dirty="0">
                <a:ea typeface="+mn-lt"/>
                <a:cs typeface="+mn-lt"/>
              </a:rPr>
              <a:t>coordinate professional or civil responsible to review shallows</a:t>
            </a:r>
          </a:p>
          <a:p>
            <a:pPr marL="800100" lvl="1" indent="-342900">
              <a:buFont typeface="Arial" panose="020B0604020202020204" pitchFamily="34" charset="0"/>
              <a:buChar char="•"/>
            </a:pPr>
            <a:r>
              <a:rPr lang="en-US" sz="2200" dirty="0">
                <a:ea typeface="+mn-lt"/>
                <a:cs typeface="+mn-lt"/>
              </a:rPr>
              <a:t>Do we need Assurance forms for Environmental Monitoring?</a:t>
            </a:r>
          </a:p>
          <a:p>
            <a:pPr marL="1257300" lvl="2" indent="-342900">
              <a:buFont typeface="Arial" panose="020B0604020202020204" pitchFamily="34" charset="0"/>
              <a:buChar char="•"/>
            </a:pPr>
            <a:r>
              <a:rPr lang="en-US" sz="2200" dirty="0">
                <a:ea typeface="+mn-lt"/>
                <a:cs typeface="+mn-lt"/>
              </a:rPr>
              <a:t>not through this process but we do require individual assurances</a:t>
            </a:r>
            <a:endParaRPr lang="en-US" sz="2200" dirty="0">
              <a:ea typeface="Calibri" panose="020F0502020204030204"/>
              <a:cs typeface="Calibri" panose="020F0502020204030204"/>
            </a:endParaRPr>
          </a:p>
          <a:p>
            <a:pPr>
              <a:lnSpc>
                <a:spcPct val="150000"/>
              </a:lnSpc>
            </a:pPr>
            <a:endParaRPr lang="en-US" sz="2400" dirty="0">
              <a:solidFill>
                <a:schemeClr val="tx1">
                  <a:lumMod val="65000"/>
                  <a:lumOff val="35000"/>
                </a:schemeClr>
              </a:solidFill>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15A2671F-D80B-DD03-F9D0-08D674AC5813}"/>
              </a:ext>
            </a:extLst>
          </p:cNvPr>
          <p:cNvPicPr>
            <a:picLocks noChangeAspect="1"/>
          </p:cNvPicPr>
          <p:nvPr/>
        </p:nvPicPr>
        <p:blipFill rotWithShape="1">
          <a:blip r:embed="rId3"/>
          <a:srcRect l="1821" t="5386" r="2023" b="10279"/>
          <a:stretch/>
        </p:blipFill>
        <p:spPr>
          <a:xfrm>
            <a:off x="9400849" y="2135500"/>
            <a:ext cx="2809354" cy="1851228"/>
          </a:xfrm>
          <a:prstGeom prst="rect">
            <a:avLst/>
          </a:prstGeom>
        </p:spPr>
      </p:pic>
      <p:pic>
        <p:nvPicPr>
          <p:cNvPr id="3" name="Picture 2" descr="About us | City of Courtenay">
            <a:extLst>
              <a:ext uri="{FF2B5EF4-FFF2-40B4-BE49-F238E27FC236}">
                <a16:creationId xmlns:a16="http://schemas.microsoft.com/office/drawing/2014/main" id="{3843425E-3A5F-D0B5-B9FA-E1874F943AD1}"/>
              </a:ext>
            </a:extLst>
          </p:cNvPr>
          <p:cNvPicPr>
            <a:picLocks noChangeAspect="1"/>
          </p:cNvPicPr>
          <p:nvPr/>
        </p:nvPicPr>
        <p:blipFill>
          <a:blip r:embed="rId4"/>
          <a:stretch>
            <a:fillRect/>
          </a:stretch>
        </p:blipFill>
        <p:spPr>
          <a:xfrm>
            <a:off x="9382647" y="4200644"/>
            <a:ext cx="2845758" cy="1600739"/>
          </a:xfrm>
          <a:prstGeom prst="rect">
            <a:avLst/>
          </a:prstGeom>
        </p:spPr>
      </p:pic>
      <p:pic>
        <p:nvPicPr>
          <p:cNvPr id="6" name="Picture 5" descr="City of Courtenay">
            <a:extLst>
              <a:ext uri="{FF2B5EF4-FFF2-40B4-BE49-F238E27FC236}">
                <a16:creationId xmlns:a16="http://schemas.microsoft.com/office/drawing/2014/main" id="{9CBC2DBA-2A73-89F1-B885-69A59DD5BC53}"/>
              </a:ext>
            </a:extLst>
          </p:cNvPr>
          <p:cNvPicPr>
            <a:picLocks noChangeAspect="1"/>
          </p:cNvPicPr>
          <p:nvPr/>
        </p:nvPicPr>
        <p:blipFill>
          <a:blip r:embed="rId5"/>
          <a:stretch>
            <a:fillRect/>
          </a:stretch>
        </p:blipFill>
        <p:spPr>
          <a:xfrm>
            <a:off x="9400849" y="353458"/>
            <a:ext cx="2787779" cy="1568126"/>
          </a:xfrm>
          <a:prstGeom prst="rect">
            <a:avLst/>
          </a:prstGeom>
        </p:spPr>
      </p:pic>
    </p:spTree>
    <p:extLst>
      <p:ext uri="{BB962C8B-B14F-4D97-AF65-F5344CB8AC3E}">
        <p14:creationId xmlns:p14="http://schemas.microsoft.com/office/powerpoint/2010/main" val="108731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054E6-6221-9F70-A78F-CD827949F8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7345B7-C6C6-7ECF-1EA6-7BBA85375B79}"/>
              </a:ext>
            </a:extLst>
          </p:cNvPr>
          <p:cNvSpPr txBox="1">
            <a:spLocks/>
          </p:cNvSpPr>
          <p:nvPr/>
        </p:nvSpPr>
        <p:spPr>
          <a:xfrm>
            <a:off x="549876" y="667265"/>
            <a:ext cx="8726204"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Development Servicing Variances</a:t>
            </a:r>
          </a:p>
        </p:txBody>
      </p:sp>
      <p:pic>
        <p:nvPicPr>
          <p:cNvPr id="4" name="Picture 3">
            <a:extLst>
              <a:ext uri="{FF2B5EF4-FFF2-40B4-BE49-F238E27FC236}">
                <a16:creationId xmlns:a16="http://schemas.microsoft.com/office/drawing/2014/main" id="{97D12ECC-AA7E-2A32-077E-752A88AEFE1A}"/>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406041BA-A624-BBF4-85F3-164504986F69}"/>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89361A6-68BD-4E0E-35FF-F6E6A1800C7B}"/>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9309F23F-D35A-8061-227C-08EFEE67FA42}"/>
              </a:ext>
            </a:extLst>
          </p:cNvPr>
          <p:cNvSpPr txBox="1"/>
          <p:nvPr/>
        </p:nvSpPr>
        <p:spPr>
          <a:xfrm>
            <a:off x="-495896" y="1518992"/>
            <a:ext cx="9191322" cy="3913059"/>
          </a:xfrm>
          <a:prstGeom prst="rect">
            <a:avLst/>
          </a:prstGeom>
          <a:noFill/>
        </p:spPr>
        <p:txBody>
          <a:bodyPr wrap="square" rtlCol="0">
            <a:spAutoFit/>
          </a:bodyPr>
          <a:lstStyle/>
          <a:p>
            <a:pPr lvl="3"/>
            <a:endParaRPr lang="en-US" sz="2400" dirty="0">
              <a:ea typeface="Calibri" panose="020F0502020204030204"/>
              <a:cs typeface="Calibri" panose="020F0502020204030204"/>
            </a:endParaRPr>
          </a:p>
          <a:p>
            <a:pPr marL="1657350" lvl="3" indent="-285750">
              <a:buFont typeface="Arial" panose="020B0604020202020204" pitchFamily="34" charset="0"/>
              <a:buChar char="•"/>
            </a:pPr>
            <a:r>
              <a:rPr lang="en-US" sz="2400" dirty="0">
                <a:ea typeface="Calibri" panose="020F0502020204030204"/>
                <a:cs typeface="Calibri" panose="020F0502020204030204"/>
              </a:rPr>
              <a:t>variances are to be requested and approved or rejected prior to pre-construction meeting</a:t>
            </a:r>
          </a:p>
          <a:p>
            <a:pPr lvl="3"/>
            <a:endParaRPr lang="en-US" sz="2400" dirty="0">
              <a:ea typeface="Calibri" panose="020F0502020204030204"/>
              <a:cs typeface="Calibri" panose="020F0502020204030204"/>
            </a:endParaRPr>
          </a:p>
          <a:p>
            <a:pPr marL="1657350" lvl="3" indent="-285750">
              <a:buFont typeface="Arial" panose="020B0604020202020204" pitchFamily="34" charset="0"/>
              <a:buChar char="•"/>
            </a:pPr>
            <a:r>
              <a:rPr lang="en-US" sz="2400" dirty="0">
                <a:ea typeface="Calibri" panose="020F0502020204030204"/>
                <a:cs typeface="Calibri" panose="020F0502020204030204"/>
              </a:rPr>
              <a:t>variances to standards during design process may still take 2 months for response from City</a:t>
            </a:r>
          </a:p>
          <a:p>
            <a:pPr lvl="3"/>
            <a:endParaRPr lang="en-US" sz="2400" dirty="0">
              <a:ea typeface="Calibri" panose="020F0502020204030204"/>
              <a:cs typeface="Calibri" panose="020F0502020204030204"/>
            </a:endParaRPr>
          </a:p>
          <a:p>
            <a:pPr marL="1657350" lvl="3" indent="-285750">
              <a:buFont typeface="Arial" panose="020B0604020202020204" pitchFamily="34" charset="0"/>
              <a:buChar char="•"/>
            </a:pPr>
            <a:r>
              <a:rPr lang="en-US" sz="2400" dirty="0">
                <a:ea typeface="+mn-lt"/>
                <a:cs typeface="Calibri" panose="020F0502020204030204"/>
              </a:rPr>
              <a:t>variances are tracked internally and any acceptable changes to standards will be issued a design brief</a:t>
            </a:r>
          </a:p>
          <a:p>
            <a:pPr>
              <a:lnSpc>
                <a:spcPct val="150000"/>
              </a:lnSpc>
            </a:pPr>
            <a:endParaRPr lang="en-US" sz="2400" dirty="0">
              <a:solidFill>
                <a:schemeClr val="tx1">
                  <a:lumMod val="65000"/>
                  <a:lumOff val="35000"/>
                </a:schemeClr>
              </a:solidFill>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BE929C81-41CF-9A00-7510-FB3B6DD5E036}"/>
              </a:ext>
            </a:extLst>
          </p:cNvPr>
          <p:cNvPicPr>
            <a:picLocks noChangeAspect="1"/>
          </p:cNvPicPr>
          <p:nvPr/>
        </p:nvPicPr>
        <p:blipFill rotWithShape="1">
          <a:blip r:embed="rId3"/>
          <a:srcRect l="1821" t="5386" r="2023" b="10279"/>
          <a:stretch/>
        </p:blipFill>
        <p:spPr>
          <a:xfrm>
            <a:off x="9400849" y="2135500"/>
            <a:ext cx="2809354" cy="1851228"/>
          </a:xfrm>
          <a:prstGeom prst="rect">
            <a:avLst/>
          </a:prstGeom>
        </p:spPr>
      </p:pic>
      <p:pic>
        <p:nvPicPr>
          <p:cNvPr id="3" name="Picture 2" descr="About us | City of Courtenay">
            <a:extLst>
              <a:ext uri="{FF2B5EF4-FFF2-40B4-BE49-F238E27FC236}">
                <a16:creationId xmlns:a16="http://schemas.microsoft.com/office/drawing/2014/main" id="{300E669A-34DA-AFB0-5A8B-9434B5810D29}"/>
              </a:ext>
            </a:extLst>
          </p:cNvPr>
          <p:cNvPicPr>
            <a:picLocks noChangeAspect="1"/>
          </p:cNvPicPr>
          <p:nvPr/>
        </p:nvPicPr>
        <p:blipFill>
          <a:blip r:embed="rId4"/>
          <a:stretch>
            <a:fillRect/>
          </a:stretch>
        </p:blipFill>
        <p:spPr>
          <a:xfrm>
            <a:off x="9382647" y="4200644"/>
            <a:ext cx="2845758" cy="1600739"/>
          </a:xfrm>
          <a:prstGeom prst="rect">
            <a:avLst/>
          </a:prstGeom>
        </p:spPr>
      </p:pic>
      <p:pic>
        <p:nvPicPr>
          <p:cNvPr id="6" name="Picture 5" descr="City of Courtenay">
            <a:extLst>
              <a:ext uri="{FF2B5EF4-FFF2-40B4-BE49-F238E27FC236}">
                <a16:creationId xmlns:a16="http://schemas.microsoft.com/office/drawing/2014/main" id="{9E083924-3E0C-598D-A673-65A4726469F4}"/>
              </a:ext>
            </a:extLst>
          </p:cNvPr>
          <p:cNvPicPr>
            <a:picLocks noChangeAspect="1"/>
          </p:cNvPicPr>
          <p:nvPr/>
        </p:nvPicPr>
        <p:blipFill>
          <a:blip r:embed="rId5"/>
          <a:stretch>
            <a:fillRect/>
          </a:stretch>
        </p:blipFill>
        <p:spPr>
          <a:xfrm>
            <a:off x="9400849" y="353458"/>
            <a:ext cx="2787779" cy="1568126"/>
          </a:xfrm>
          <a:prstGeom prst="rect">
            <a:avLst/>
          </a:prstGeom>
        </p:spPr>
      </p:pic>
    </p:spTree>
    <p:extLst>
      <p:ext uri="{BB962C8B-B14F-4D97-AF65-F5344CB8AC3E}">
        <p14:creationId xmlns:p14="http://schemas.microsoft.com/office/powerpoint/2010/main" val="1856136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DA08C-059A-8A9B-2958-FD6D28407D6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B16693-0E94-B926-E4C6-FAE59F40B686}"/>
              </a:ext>
            </a:extLst>
          </p:cNvPr>
          <p:cNvSpPr txBox="1">
            <a:spLocks/>
          </p:cNvSpPr>
          <p:nvPr/>
        </p:nvSpPr>
        <p:spPr>
          <a:xfrm>
            <a:off x="583973" y="353458"/>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Construction Management</a:t>
            </a:r>
          </a:p>
        </p:txBody>
      </p:sp>
      <p:pic>
        <p:nvPicPr>
          <p:cNvPr id="4" name="Picture 3">
            <a:extLst>
              <a:ext uri="{FF2B5EF4-FFF2-40B4-BE49-F238E27FC236}">
                <a16:creationId xmlns:a16="http://schemas.microsoft.com/office/drawing/2014/main" id="{53232663-CB68-9EDA-ACBC-7D1F4E9395F8}"/>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AF50E412-4783-61A0-45FD-A598D6A2D096}"/>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762EFA-DF44-FCC0-F390-AAA754268FD9}"/>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29235401-162A-9158-D204-A9EF9D75CCF9}"/>
              </a:ext>
            </a:extLst>
          </p:cNvPr>
          <p:cNvSpPr txBox="1"/>
          <p:nvPr/>
        </p:nvSpPr>
        <p:spPr>
          <a:xfrm>
            <a:off x="-757581" y="1143721"/>
            <a:ext cx="10140228" cy="5513497"/>
          </a:xfrm>
          <a:prstGeom prst="rect">
            <a:avLst/>
          </a:prstGeom>
          <a:noFill/>
        </p:spPr>
        <p:txBody>
          <a:bodyPr wrap="square" rtlCol="0">
            <a:spAutoFit/>
          </a:bodyPr>
          <a:lstStyle/>
          <a:p>
            <a:pPr marL="1714500" lvl="3" indent="-342900">
              <a:buFont typeface="Arial" panose="020B0604020202020204" pitchFamily="34" charset="0"/>
              <a:buChar char="•"/>
            </a:pPr>
            <a:r>
              <a:rPr lang="en-US" sz="2000" dirty="0">
                <a:ea typeface="+mn-lt"/>
                <a:cs typeface="+mn-lt"/>
              </a:rPr>
              <a:t>Design/contract changes are purview of Professional of Record</a:t>
            </a:r>
          </a:p>
          <a:p>
            <a:pPr marL="1714500" lvl="3" indent="-342900">
              <a:buFont typeface="Arial" panose="020B0604020202020204" pitchFamily="34" charset="0"/>
              <a:buChar char="•"/>
            </a:pPr>
            <a:r>
              <a:rPr lang="en-US" sz="2000" dirty="0">
                <a:ea typeface="+mn-lt"/>
                <a:cs typeface="+mn-lt"/>
              </a:rPr>
              <a:t>City only involved if variance to bylaws, standards or works agreement</a:t>
            </a:r>
          </a:p>
          <a:p>
            <a:pPr marL="1714500" lvl="3" indent="-342900">
              <a:buFont typeface="Arial" panose="020B0604020202020204" pitchFamily="34" charset="0"/>
              <a:buChar char="•"/>
            </a:pPr>
            <a:r>
              <a:rPr lang="en-US" sz="2000" dirty="0">
                <a:ea typeface="+mn-lt"/>
                <a:cs typeface="+mn-lt"/>
              </a:rPr>
              <a:t>City </a:t>
            </a:r>
            <a:r>
              <a:rPr lang="en-US" sz="2000" b="1" u="sng" dirty="0">
                <a:ea typeface="+mn-lt"/>
                <a:cs typeface="+mn-lt"/>
              </a:rPr>
              <a:t>strongly</a:t>
            </a:r>
            <a:r>
              <a:rPr lang="en-US" sz="2000" dirty="0">
                <a:ea typeface="+mn-lt"/>
                <a:cs typeface="+mn-lt"/>
              </a:rPr>
              <a:t> suggests preliminary investigations are completed prior to contract</a:t>
            </a:r>
          </a:p>
          <a:p>
            <a:pPr marL="1714500" lvl="3" indent="-342900">
              <a:buFont typeface="Arial" panose="020B0604020202020204" pitchFamily="34" charset="0"/>
              <a:buChar char="•"/>
            </a:pPr>
            <a:r>
              <a:rPr lang="en-US" sz="2000" dirty="0">
                <a:ea typeface="+mn-lt"/>
                <a:cs typeface="+mn-lt"/>
              </a:rPr>
              <a:t>City likely unable to attend construction site for weeks to consider unexpected conditions/variances (Geotech/utility locates)</a:t>
            </a:r>
          </a:p>
          <a:p>
            <a:pPr marL="1714500" lvl="3" indent="-342900">
              <a:buFont typeface="Arial" panose="020B0604020202020204" pitchFamily="34" charset="0"/>
              <a:buChar char="•"/>
            </a:pPr>
            <a:r>
              <a:rPr lang="en-US" sz="2000" dirty="0">
                <a:ea typeface="Calibri" panose="020F0502020204030204"/>
                <a:cs typeface="Calibri" panose="020F0502020204030204"/>
              </a:rPr>
              <a:t>Substantial Completion and Final Site Inspections will be only time City staff review design/construction</a:t>
            </a:r>
          </a:p>
          <a:p>
            <a:pPr marL="1714500" lvl="3" indent="-342900">
              <a:buFont typeface="Arial" panose="020B0604020202020204" pitchFamily="34" charset="0"/>
              <a:buChar char="•"/>
            </a:pPr>
            <a:r>
              <a:rPr lang="en-US" sz="2000" dirty="0">
                <a:ea typeface="Calibri" panose="020F0502020204030204"/>
                <a:cs typeface="Calibri" panose="020F0502020204030204"/>
              </a:rPr>
              <a:t>Variances to Standards/Bylaws will not be accepted when identified at Substantial/Final Inspection, similar to BCBC requirements</a:t>
            </a:r>
          </a:p>
          <a:p>
            <a:pPr marL="1714500" lvl="3" indent="-342900">
              <a:buFont typeface="Arial" panose="020B0604020202020204" pitchFamily="34" charset="0"/>
              <a:buChar char="•"/>
            </a:pPr>
            <a:r>
              <a:rPr lang="en-US" sz="2000" dirty="0">
                <a:ea typeface="+mn-lt"/>
                <a:cs typeface="+mn-lt"/>
              </a:rPr>
              <a:t>Minimum inspections, please refer to the:</a:t>
            </a:r>
          </a:p>
          <a:p>
            <a:pPr lvl="3" algn="ctr"/>
            <a:r>
              <a:rPr lang="en-US" sz="2000" dirty="0">
                <a:ea typeface="+mn-lt"/>
                <a:cs typeface="+mn-lt"/>
              </a:rPr>
              <a:t> </a:t>
            </a:r>
            <a:r>
              <a:rPr lang="en-US" sz="2000" i="1" dirty="0">
                <a:ea typeface="+mn-lt"/>
                <a:cs typeface="+mn-lt"/>
              </a:rPr>
              <a:t>EGBC Guide to the Standard for Documented Field Reviews </a:t>
            </a:r>
          </a:p>
          <a:p>
            <a:pPr lvl="3" algn="ctr"/>
            <a:r>
              <a:rPr lang="en-US" sz="2000" i="1" dirty="0">
                <a:ea typeface="+mn-lt"/>
                <a:cs typeface="+mn-lt"/>
              </a:rPr>
              <a:t>During Implementation or Construction</a:t>
            </a:r>
          </a:p>
          <a:p>
            <a:pPr marL="1714500" lvl="3" indent="-342900">
              <a:buFont typeface="Arial" panose="020B0604020202020204" pitchFamily="34" charset="0"/>
              <a:buChar char="•"/>
            </a:pPr>
            <a:r>
              <a:rPr lang="en-US" sz="2000" dirty="0">
                <a:ea typeface="+mn-lt"/>
                <a:cs typeface="+mn-lt"/>
              </a:rPr>
              <a:t>In addition, as the City is the end owner and user of the infrastructure, we require weekly submissions of inspections</a:t>
            </a:r>
            <a:endParaRPr lang="en-US" sz="2000" u="sng" dirty="0">
              <a:ea typeface="+mn-lt"/>
              <a:cs typeface="+mn-lt"/>
            </a:endParaRPr>
          </a:p>
          <a:p>
            <a:pPr marL="1714500" lvl="3" indent="-342900">
              <a:buFont typeface="Arial" panose="020B0604020202020204" pitchFamily="34" charset="0"/>
              <a:buChar char="•"/>
            </a:pPr>
            <a:endParaRPr lang="en-US" sz="2000" dirty="0">
              <a:ea typeface="Calibri" panose="020F0502020204030204"/>
              <a:cs typeface="Calibri" panose="020F0502020204030204"/>
            </a:endParaRPr>
          </a:p>
          <a:p>
            <a:pPr>
              <a:lnSpc>
                <a:spcPct val="150000"/>
              </a:lnSpc>
            </a:pPr>
            <a:endParaRPr lang="en-US" sz="2400" dirty="0">
              <a:solidFill>
                <a:schemeClr val="tx1">
                  <a:lumMod val="65000"/>
                  <a:lumOff val="35000"/>
                </a:schemeClr>
              </a:solidFill>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DACC7DC0-8403-2289-B370-0A2DE41629D9}"/>
              </a:ext>
            </a:extLst>
          </p:cNvPr>
          <p:cNvPicPr>
            <a:picLocks noChangeAspect="1"/>
          </p:cNvPicPr>
          <p:nvPr/>
        </p:nvPicPr>
        <p:blipFill rotWithShape="1">
          <a:blip r:embed="rId3"/>
          <a:srcRect l="1821" t="5386" r="2023" b="10279"/>
          <a:stretch/>
        </p:blipFill>
        <p:spPr>
          <a:xfrm>
            <a:off x="9400849" y="2135500"/>
            <a:ext cx="2809354" cy="1851228"/>
          </a:xfrm>
          <a:prstGeom prst="rect">
            <a:avLst/>
          </a:prstGeom>
        </p:spPr>
      </p:pic>
      <p:pic>
        <p:nvPicPr>
          <p:cNvPr id="3" name="Picture 2" descr="About us | City of Courtenay">
            <a:extLst>
              <a:ext uri="{FF2B5EF4-FFF2-40B4-BE49-F238E27FC236}">
                <a16:creationId xmlns:a16="http://schemas.microsoft.com/office/drawing/2014/main" id="{D41E7F8D-CFB7-B056-12A9-3F6B1A856C83}"/>
              </a:ext>
            </a:extLst>
          </p:cNvPr>
          <p:cNvPicPr>
            <a:picLocks noChangeAspect="1"/>
          </p:cNvPicPr>
          <p:nvPr/>
        </p:nvPicPr>
        <p:blipFill>
          <a:blip r:embed="rId4"/>
          <a:stretch>
            <a:fillRect/>
          </a:stretch>
        </p:blipFill>
        <p:spPr>
          <a:xfrm>
            <a:off x="9382647" y="4200644"/>
            <a:ext cx="2845758" cy="1600739"/>
          </a:xfrm>
          <a:prstGeom prst="rect">
            <a:avLst/>
          </a:prstGeom>
        </p:spPr>
      </p:pic>
      <p:pic>
        <p:nvPicPr>
          <p:cNvPr id="6" name="Picture 5" descr="City of Courtenay">
            <a:extLst>
              <a:ext uri="{FF2B5EF4-FFF2-40B4-BE49-F238E27FC236}">
                <a16:creationId xmlns:a16="http://schemas.microsoft.com/office/drawing/2014/main" id="{FF504D5B-4FDC-DB8B-924F-6BD64654F354}"/>
              </a:ext>
            </a:extLst>
          </p:cNvPr>
          <p:cNvPicPr>
            <a:picLocks noChangeAspect="1"/>
          </p:cNvPicPr>
          <p:nvPr/>
        </p:nvPicPr>
        <p:blipFill>
          <a:blip r:embed="rId5"/>
          <a:stretch>
            <a:fillRect/>
          </a:stretch>
        </p:blipFill>
        <p:spPr>
          <a:xfrm>
            <a:off x="9400849" y="353458"/>
            <a:ext cx="2787779" cy="1568126"/>
          </a:xfrm>
          <a:prstGeom prst="rect">
            <a:avLst/>
          </a:prstGeom>
        </p:spPr>
      </p:pic>
    </p:spTree>
    <p:extLst>
      <p:ext uri="{BB962C8B-B14F-4D97-AF65-F5344CB8AC3E}">
        <p14:creationId xmlns:p14="http://schemas.microsoft.com/office/powerpoint/2010/main" val="294254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5280E-629B-E9BD-1604-83C1BF601C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51D620F-659D-6009-2CC4-D75436DFA5B7}"/>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Check List</a:t>
            </a:r>
          </a:p>
        </p:txBody>
      </p:sp>
      <p:pic>
        <p:nvPicPr>
          <p:cNvPr id="4" name="Picture 3">
            <a:extLst>
              <a:ext uri="{FF2B5EF4-FFF2-40B4-BE49-F238E27FC236}">
                <a16:creationId xmlns:a16="http://schemas.microsoft.com/office/drawing/2014/main" id="{6FC4AF61-8EF8-C52D-1B12-4EA5C9B9D665}"/>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71675200-EB0F-3F58-4672-C75D38DF3549}"/>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2864318-CF3E-E973-133E-47437CDB4940}"/>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6CFDC8D6-8065-D7BD-705F-94A4F0108BA8}"/>
              </a:ext>
            </a:extLst>
          </p:cNvPr>
          <p:cNvPicPr>
            <a:picLocks noChangeAspect="1"/>
          </p:cNvPicPr>
          <p:nvPr/>
        </p:nvPicPr>
        <p:blipFill rotWithShape="1">
          <a:blip r:embed="rId3"/>
          <a:srcRect l="1821" t="5386" r="2023" b="10279"/>
          <a:stretch/>
        </p:blipFill>
        <p:spPr>
          <a:xfrm>
            <a:off x="9400849" y="2135500"/>
            <a:ext cx="2809354" cy="1851228"/>
          </a:xfrm>
          <a:prstGeom prst="rect">
            <a:avLst/>
          </a:prstGeom>
        </p:spPr>
      </p:pic>
      <p:pic>
        <p:nvPicPr>
          <p:cNvPr id="3" name="Picture 2" descr="About us | City of Courtenay">
            <a:extLst>
              <a:ext uri="{FF2B5EF4-FFF2-40B4-BE49-F238E27FC236}">
                <a16:creationId xmlns:a16="http://schemas.microsoft.com/office/drawing/2014/main" id="{540E9A21-2700-83F6-99CC-A32E62E6F85C}"/>
              </a:ext>
            </a:extLst>
          </p:cNvPr>
          <p:cNvPicPr>
            <a:picLocks noChangeAspect="1"/>
          </p:cNvPicPr>
          <p:nvPr/>
        </p:nvPicPr>
        <p:blipFill>
          <a:blip r:embed="rId4"/>
          <a:stretch>
            <a:fillRect/>
          </a:stretch>
        </p:blipFill>
        <p:spPr>
          <a:xfrm>
            <a:off x="9382647" y="4200644"/>
            <a:ext cx="2845758" cy="1600739"/>
          </a:xfrm>
          <a:prstGeom prst="rect">
            <a:avLst/>
          </a:prstGeom>
        </p:spPr>
      </p:pic>
      <p:pic>
        <p:nvPicPr>
          <p:cNvPr id="6" name="Picture 5" descr="City of Courtenay">
            <a:extLst>
              <a:ext uri="{FF2B5EF4-FFF2-40B4-BE49-F238E27FC236}">
                <a16:creationId xmlns:a16="http://schemas.microsoft.com/office/drawing/2014/main" id="{DA4A6B39-54F7-0659-2990-227ED799671A}"/>
              </a:ext>
            </a:extLst>
          </p:cNvPr>
          <p:cNvPicPr>
            <a:picLocks noChangeAspect="1"/>
          </p:cNvPicPr>
          <p:nvPr/>
        </p:nvPicPr>
        <p:blipFill>
          <a:blip r:embed="rId5"/>
          <a:stretch>
            <a:fillRect/>
          </a:stretch>
        </p:blipFill>
        <p:spPr>
          <a:xfrm>
            <a:off x="9400849" y="353458"/>
            <a:ext cx="2787779" cy="1568126"/>
          </a:xfrm>
          <a:prstGeom prst="rect">
            <a:avLst/>
          </a:prstGeom>
        </p:spPr>
      </p:pic>
      <p:sp>
        <p:nvSpPr>
          <p:cNvPr id="9" name="TextBox 8">
            <a:extLst>
              <a:ext uri="{FF2B5EF4-FFF2-40B4-BE49-F238E27FC236}">
                <a16:creationId xmlns:a16="http://schemas.microsoft.com/office/drawing/2014/main" id="{7C67330B-014C-A205-CDE1-38934E614ACD}"/>
              </a:ext>
            </a:extLst>
          </p:cNvPr>
          <p:cNvSpPr txBox="1"/>
          <p:nvPr/>
        </p:nvSpPr>
        <p:spPr>
          <a:xfrm>
            <a:off x="664233" y="1683752"/>
            <a:ext cx="7424242"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Prefer each Professional provide their </a:t>
            </a:r>
            <a:r>
              <a:rPr lang="en-US" sz="2400" b="1" dirty="0"/>
              <a:t>initialed</a:t>
            </a:r>
            <a:r>
              <a:rPr lang="en-US" sz="2400" dirty="0"/>
              <a:t> section to coordinating profession who combines into 1 check list</a:t>
            </a:r>
          </a:p>
          <a:p>
            <a:pPr marL="285750" indent="-285750">
              <a:buFont typeface="Arial" panose="020B0604020202020204" pitchFamily="34" charset="0"/>
              <a:buChar char="•"/>
            </a:pPr>
            <a:r>
              <a:rPr lang="en-US" sz="2400" dirty="0"/>
              <a:t>Prefer initials rather than check marks to protect professionals</a:t>
            </a:r>
            <a:endParaRPr lang="en-CA" sz="2400" dirty="0"/>
          </a:p>
        </p:txBody>
      </p:sp>
    </p:spTree>
    <p:extLst>
      <p:ext uri="{BB962C8B-B14F-4D97-AF65-F5344CB8AC3E}">
        <p14:creationId xmlns:p14="http://schemas.microsoft.com/office/powerpoint/2010/main" val="37984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Cars on a street&#10;&#10;AI-generated content may be incorrect.">
            <a:extLst>
              <a:ext uri="{FF2B5EF4-FFF2-40B4-BE49-F238E27FC236}">
                <a16:creationId xmlns:a16="http://schemas.microsoft.com/office/drawing/2014/main" id="{704DEC03-01F6-7DED-6779-0BBAAF7636F7}"/>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l="30713" r="18727"/>
          <a:stretch>
            <a:fillRect/>
          </a:stretch>
        </p:blipFill>
        <p:spPr>
          <a:xfrm>
            <a:off x="6644990" y="91715"/>
            <a:ext cx="5452078" cy="6675120"/>
          </a:xfrm>
          <a:prstGeom prst="rect">
            <a:avLst/>
          </a:prstGeom>
        </p:spPr>
      </p:pic>
      <p:sp>
        <p:nvSpPr>
          <p:cNvPr id="17" name="Rectangle 16">
            <a:extLst>
              <a:ext uri="{FF2B5EF4-FFF2-40B4-BE49-F238E27FC236}">
                <a16:creationId xmlns:a16="http://schemas.microsoft.com/office/drawing/2014/main" id="{61C4D8D2-D0B7-029D-B8F7-91F7E3AE9903}"/>
              </a:ext>
            </a:extLst>
          </p:cNvPr>
          <p:cNvSpPr/>
          <p:nvPr/>
        </p:nvSpPr>
        <p:spPr>
          <a:xfrm>
            <a:off x="513708" y="2202006"/>
            <a:ext cx="1828800" cy="45720"/>
          </a:xfrm>
          <a:prstGeom prst="rect">
            <a:avLst/>
          </a:prstGeom>
          <a:solidFill>
            <a:srgbClr val="EA7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FB0261A-4151-2374-0DA2-2F366BD5B408}"/>
              </a:ext>
            </a:extLst>
          </p:cNvPr>
          <p:cNvPicPr>
            <a:picLocks noChangeAspect="1"/>
          </p:cNvPicPr>
          <p:nvPr/>
        </p:nvPicPr>
        <p:blipFill>
          <a:blip r:embed="rId4"/>
          <a:stretch>
            <a:fillRect/>
          </a:stretch>
        </p:blipFill>
        <p:spPr>
          <a:xfrm>
            <a:off x="389835" y="1293416"/>
            <a:ext cx="6131282" cy="2518405"/>
          </a:xfrm>
          <a:prstGeom prst="rect">
            <a:avLst/>
          </a:prstGeom>
        </p:spPr>
      </p:pic>
      <p:sp>
        <p:nvSpPr>
          <p:cNvPr id="21" name="Rectangle 20">
            <a:extLst>
              <a:ext uri="{FF2B5EF4-FFF2-40B4-BE49-F238E27FC236}">
                <a16:creationId xmlns:a16="http://schemas.microsoft.com/office/drawing/2014/main" id="{03B2D54E-97AE-F0E4-480B-0B16687875B7}"/>
              </a:ext>
            </a:extLst>
          </p:cNvPr>
          <p:cNvSpPr/>
          <p:nvPr/>
        </p:nvSpPr>
        <p:spPr>
          <a:xfrm rot="10800000">
            <a:off x="6635465" y="90713"/>
            <a:ext cx="5033302" cy="6675120"/>
          </a:xfrm>
          <a:prstGeom prst="rect">
            <a:avLst/>
          </a:prstGeom>
          <a:gradFill>
            <a:gsLst>
              <a:gs pos="0">
                <a:schemeClr val="bg1">
                  <a:alpha val="0"/>
                </a:schemeClr>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ADC209-7065-88E6-7590-AF43C2874260}"/>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5">
            <a:extLst>
              <a:ext uri="{FF2B5EF4-FFF2-40B4-BE49-F238E27FC236}">
                <a16:creationId xmlns:a16="http://schemas.microsoft.com/office/drawing/2014/main" id="{786F57B9-4D25-6343-C496-27A6E6240D8F}"/>
              </a:ext>
            </a:extLst>
          </p:cNvPr>
          <p:cNvSpPr txBox="1">
            <a:spLocks/>
          </p:cNvSpPr>
          <p:nvPr/>
        </p:nvSpPr>
        <p:spPr>
          <a:xfrm>
            <a:off x="2607202" y="4169810"/>
            <a:ext cx="6633051" cy="927421"/>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1200"/>
              </a:spcAft>
            </a:pPr>
            <a:r>
              <a:rPr lang="en-CA" sz="3600" b="1" dirty="0">
                <a:solidFill>
                  <a:srgbClr val="EA7854"/>
                </a:solidFill>
              </a:rPr>
              <a:t>Development Community Meeting</a:t>
            </a:r>
          </a:p>
          <a:p>
            <a:pPr algn="l">
              <a:lnSpc>
                <a:spcPct val="125000"/>
              </a:lnSpc>
            </a:pPr>
            <a:r>
              <a:rPr lang="en-CA" sz="2400" dirty="0">
                <a:solidFill>
                  <a:srgbClr val="EA7854"/>
                </a:solidFill>
              </a:rPr>
              <a:t>June 30 2026</a:t>
            </a:r>
          </a:p>
        </p:txBody>
      </p:sp>
    </p:spTree>
    <p:extLst>
      <p:ext uri="{BB962C8B-B14F-4D97-AF65-F5344CB8AC3E}">
        <p14:creationId xmlns:p14="http://schemas.microsoft.com/office/powerpoint/2010/main" val="1294111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070FC-AC1C-B664-D316-7E0E00939E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16FD9E7-BAC1-9E26-8C78-32261711428A}"/>
              </a:ext>
            </a:extLst>
          </p:cNvPr>
          <p:cNvPicPr>
            <a:picLocks noChangeAspect="1"/>
          </p:cNvPicPr>
          <p:nvPr/>
        </p:nvPicPr>
        <p:blipFill>
          <a:blip r:embed="rId2"/>
          <a:srcRect l="505"/>
          <a:stretch>
            <a:fillRect/>
          </a:stretch>
        </p:blipFill>
        <p:spPr>
          <a:xfrm>
            <a:off x="113149" y="1041040"/>
            <a:ext cx="11863092" cy="5616219"/>
          </a:xfrm>
          <a:prstGeom prst="rect">
            <a:avLst/>
          </a:prstGeom>
        </p:spPr>
      </p:pic>
      <p:sp>
        <p:nvSpPr>
          <p:cNvPr id="6" name="Content Placeholder 2">
            <a:extLst>
              <a:ext uri="{FF2B5EF4-FFF2-40B4-BE49-F238E27FC236}">
                <a16:creationId xmlns:a16="http://schemas.microsoft.com/office/drawing/2014/main" id="{9FEE5509-A3B5-C1F9-3535-523583194231}"/>
              </a:ext>
            </a:extLst>
          </p:cNvPr>
          <p:cNvSpPr>
            <a:spLocks noGrp="1"/>
          </p:cNvSpPr>
          <p:nvPr>
            <p:ph idx="1"/>
          </p:nvPr>
        </p:nvSpPr>
        <p:spPr>
          <a:xfrm>
            <a:off x="1225196" y="3624939"/>
            <a:ext cx="1757738" cy="1622619"/>
          </a:xfrm>
          <a:solidFill>
            <a:srgbClr val="EDF6F7"/>
          </a:solidFill>
        </p:spPr>
        <p:txBody>
          <a:bodyPr>
            <a:normAutofit/>
          </a:bodyPr>
          <a:lstStyle/>
          <a:p>
            <a:pPr marL="0" indent="0" algn="ctr">
              <a:lnSpc>
                <a:spcPct val="110000"/>
              </a:lnSpc>
              <a:spcBef>
                <a:spcPts val="0"/>
              </a:spcBef>
              <a:buNone/>
            </a:pPr>
            <a:r>
              <a:rPr lang="en-US" sz="1800" b="1" dirty="0">
                <a:solidFill>
                  <a:srgbClr val="EA7854"/>
                </a:solidFill>
                <a:latin typeface="Open Sans" panose="020B0606030504020204" pitchFamily="34" charset="0"/>
              </a:rPr>
              <a:t>Sept 2025- Oct 2025</a:t>
            </a:r>
          </a:p>
          <a:p>
            <a:pPr marL="0" indent="0" algn="ctr">
              <a:lnSpc>
                <a:spcPct val="110000"/>
              </a:lnSpc>
              <a:spcBef>
                <a:spcPts val="0"/>
              </a:spcBef>
              <a:buNone/>
            </a:pPr>
            <a:endParaRPr lang="en-US" sz="800" b="1" dirty="0">
              <a:solidFill>
                <a:srgbClr val="EA7854"/>
              </a:solidFill>
              <a:latin typeface="Open Sans" panose="020B0606030504020204" pitchFamily="34" charset="0"/>
            </a:endParaRPr>
          </a:p>
          <a:p>
            <a:pPr marL="0" indent="0" algn="ctr">
              <a:lnSpc>
                <a:spcPct val="110000"/>
              </a:lnSpc>
              <a:spcBef>
                <a:spcPts val="0"/>
              </a:spcBef>
              <a:buNone/>
            </a:pPr>
            <a:r>
              <a:rPr lang="en-US" sz="2000" dirty="0">
                <a:solidFill>
                  <a:schemeClr val="tx1">
                    <a:lumMod val="65000"/>
                    <a:lumOff val="35000"/>
                  </a:schemeClr>
                </a:solidFill>
                <a:latin typeface="Open Sans" panose="020B0606030504020204" pitchFamily="34" charset="0"/>
              </a:rPr>
              <a:t>Preparing</a:t>
            </a:r>
          </a:p>
          <a:p>
            <a:pPr marL="0" indent="0" algn="ctr">
              <a:lnSpc>
                <a:spcPct val="110000"/>
              </a:lnSpc>
              <a:spcBef>
                <a:spcPts val="0"/>
              </a:spcBef>
              <a:buNone/>
            </a:pPr>
            <a:r>
              <a:rPr lang="en-US" sz="1200" dirty="0">
                <a:solidFill>
                  <a:schemeClr val="tx1">
                    <a:lumMod val="65000"/>
                    <a:lumOff val="35000"/>
                  </a:schemeClr>
                </a:solidFill>
                <a:latin typeface="Open Sans" panose="020B0606030504020204" pitchFamily="34" charset="0"/>
              </a:rPr>
              <a:t>Launch, planning, communications</a:t>
            </a:r>
          </a:p>
        </p:txBody>
      </p:sp>
      <p:sp>
        <p:nvSpPr>
          <p:cNvPr id="9" name="Content Placeholder 2">
            <a:extLst>
              <a:ext uri="{FF2B5EF4-FFF2-40B4-BE49-F238E27FC236}">
                <a16:creationId xmlns:a16="http://schemas.microsoft.com/office/drawing/2014/main" id="{C8EFEA24-1C0E-B890-2923-9380ADFF4AC8}"/>
              </a:ext>
            </a:extLst>
          </p:cNvPr>
          <p:cNvSpPr txBox="1">
            <a:spLocks/>
          </p:cNvSpPr>
          <p:nvPr/>
        </p:nvSpPr>
        <p:spPr>
          <a:xfrm>
            <a:off x="5577157" y="2906570"/>
            <a:ext cx="1643866" cy="1622619"/>
          </a:xfrm>
          <a:prstGeom prst="rect">
            <a:avLst/>
          </a:prstGeom>
          <a:solidFill>
            <a:srgbClr val="EDF6F7"/>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Font typeface="Arial" panose="020B0604020202020204" pitchFamily="34" charset="0"/>
              <a:buNone/>
            </a:pPr>
            <a:r>
              <a:rPr lang="en-US" sz="1800" b="1" dirty="0">
                <a:solidFill>
                  <a:srgbClr val="EA7854"/>
                </a:solidFill>
                <a:latin typeface="Open Sans" panose="020B0606030504020204" pitchFamily="34" charset="0"/>
              </a:rPr>
              <a:t>Dec 2025-  Mar 2026</a:t>
            </a:r>
          </a:p>
          <a:p>
            <a:pPr marL="0" indent="0" algn="ctr">
              <a:lnSpc>
                <a:spcPct val="110000"/>
              </a:lnSpc>
              <a:spcBef>
                <a:spcPts val="0"/>
              </a:spcBef>
              <a:buFont typeface="Arial" panose="020B0604020202020204" pitchFamily="34" charset="0"/>
              <a:buNone/>
            </a:pPr>
            <a:endParaRPr lang="en-US" sz="800" b="1" dirty="0">
              <a:solidFill>
                <a:srgbClr val="EA7854"/>
              </a:solidFill>
              <a:latin typeface="Open Sans" panose="020B0606030504020204" pitchFamily="34" charset="0"/>
            </a:endParaRPr>
          </a:p>
          <a:p>
            <a:pPr marL="0" indent="0" algn="ctr">
              <a:lnSpc>
                <a:spcPct val="110000"/>
              </a:lnSpc>
              <a:spcBef>
                <a:spcPts val="0"/>
              </a:spcBef>
              <a:buFont typeface="Arial" panose="020B0604020202020204" pitchFamily="34" charset="0"/>
              <a:buNone/>
            </a:pPr>
            <a:r>
              <a:rPr lang="en-US" sz="2200" dirty="0">
                <a:solidFill>
                  <a:schemeClr val="tx1">
                    <a:lumMod val="65000"/>
                    <a:lumOff val="35000"/>
                  </a:schemeClr>
                </a:solidFill>
                <a:latin typeface="Open Sans" panose="020B0606030504020204" pitchFamily="34" charset="0"/>
              </a:rPr>
              <a:t>Visioning</a:t>
            </a:r>
          </a:p>
          <a:p>
            <a:pPr marL="0" indent="0" algn="ctr">
              <a:lnSpc>
                <a:spcPct val="110000"/>
              </a:lnSpc>
              <a:spcBef>
                <a:spcPts val="0"/>
              </a:spcBef>
              <a:buFont typeface="Arial" panose="020B0604020202020204" pitchFamily="34" charset="0"/>
              <a:buNone/>
            </a:pPr>
            <a:r>
              <a:rPr lang="en-US" sz="1200" dirty="0">
                <a:solidFill>
                  <a:schemeClr val="tx1">
                    <a:lumMod val="65000"/>
                    <a:lumOff val="35000"/>
                  </a:schemeClr>
                </a:solidFill>
                <a:latin typeface="Open Sans" panose="020B0606030504020204" pitchFamily="34" charset="0"/>
              </a:rPr>
              <a:t>Community engagement</a:t>
            </a:r>
          </a:p>
        </p:txBody>
      </p:sp>
      <p:sp>
        <p:nvSpPr>
          <p:cNvPr id="10" name="Content Placeholder 2">
            <a:extLst>
              <a:ext uri="{FF2B5EF4-FFF2-40B4-BE49-F238E27FC236}">
                <a16:creationId xmlns:a16="http://schemas.microsoft.com/office/drawing/2014/main" id="{CFEE133A-D4E6-6616-5256-8C99DB425688}"/>
              </a:ext>
            </a:extLst>
          </p:cNvPr>
          <p:cNvSpPr txBox="1">
            <a:spLocks/>
          </p:cNvSpPr>
          <p:nvPr/>
        </p:nvSpPr>
        <p:spPr>
          <a:xfrm>
            <a:off x="9859765" y="3624939"/>
            <a:ext cx="1643866" cy="1779268"/>
          </a:xfrm>
          <a:prstGeom prst="rect">
            <a:avLst/>
          </a:prstGeom>
          <a:solidFill>
            <a:srgbClr val="EDF6F7"/>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Font typeface="Arial" panose="020B0604020202020204" pitchFamily="34" charset="0"/>
              <a:buNone/>
            </a:pPr>
            <a:r>
              <a:rPr lang="en-US" sz="1900" b="1" dirty="0">
                <a:solidFill>
                  <a:srgbClr val="EA7854"/>
                </a:solidFill>
                <a:latin typeface="Open Sans" panose="020B0606030504020204" pitchFamily="34" charset="0"/>
              </a:rPr>
              <a:t>Aug 2026- Feb 2027</a:t>
            </a:r>
          </a:p>
          <a:p>
            <a:pPr marL="0" indent="0" algn="ctr">
              <a:lnSpc>
                <a:spcPct val="110000"/>
              </a:lnSpc>
              <a:spcBef>
                <a:spcPts val="0"/>
              </a:spcBef>
              <a:buFont typeface="Arial" panose="020B0604020202020204" pitchFamily="34" charset="0"/>
              <a:buNone/>
            </a:pPr>
            <a:endParaRPr lang="en-US" sz="800" b="1" dirty="0">
              <a:solidFill>
                <a:srgbClr val="EA7854"/>
              </a:solidFill>
              <a:latin typeface="Open Sans" panose="020B0606030504020204" pitchFamily="34" charset="0"/>
            </a:endParaRPr>
          </a:p>
          <a:p>
            <a:pPr marL="0" indent="0" algn="ctr">
              <a:lnSpc>
                <a:spcPct val="130000"/>
              </a:lnSpc>
              <a:spcBef>
                <a:spcPts val="0"/>
              </a:spcBef>
              <a:buFont typeface="Arial" panose="020B0604020202020204" pitchFamily="34" charset="0"/>
              <a:buNone/>
            </a:pPr>
            <a:r>
              <a:rPr lang="en-US" sz="2200" dirty="0">
                <a:solidFill>
                  <a:schemeClr val="tx1">
                    <a:lumMod val="65000"/>
                    <a:lumOff val="35000"/>
                  </a:schemeClr>
                </a:solidFill>
                <a:latin typeface="Open Sans" panose="020B0606030504020204" pitchFamily="34" charset="0"/>
              </a:rPr>
              <a:t>Moving Forward</a:t>
            </a:r>
          </a:p>
          <a:p>
            <a:pPr marL="0" indent="0" algn="ctr">
              <a:lnSpc>
                <a:spcPct val="110000"/>
              </a:lnSpc>
              <a:spcBef>
                <a:spcPts val="0"/>
              </a:spcBef>
              <a:buFont typeface="Arial" panose="020B0604020202020204" pitchFamily="34" charset="0"/>
              <a:buNone/>
            </a:pPr>
            <a:r>
              <a:rPr lang="en-US" sz="1300" dirty="0">
                <a:solidFill>
                  <a:schemeClr val="tx1">
                    <a:lumMod val="65000"/>
                    <a:lumOff val="35000"/>
                  </a:schemeClr>
                </a:solidFill>
                <a:latin typeface="Open Sans" panose="020B0606030504020204" pitchFamily="34" charset="0"/>
              </a:rPr>
              <a:t>Implementation, approvals</a:t>
            </a:r>
          </a:p>
        </p:txBody>
      </p:sp>
      <p:sp>
        <p:nvSpPr>
          <p:cNvPr id="20" name="Content Placeholder 2">
            <a:extLst>
              <a:ext uri="{FF2B5EF4-FFF2-40B4-BE49-F238E27FC236}">
                <a16:creationId xmlns:a16="http://schemas.microsoft.com/office/drawing/2014/main" id="{A7D15063-2AF4-10C8-ACCC-6A6539526AF3}"/>
              </a:ext>
            </a:extLst>
          </p:cNvPr>
          <p:cNvSpPr txBox="1">
            <a:spLocks/>
          </p:cNvSpPr>
          <p:nvPr/>
        </p:nvSpPr>
        <p:spPr>
          <a:xfrm>
            <a:off x="3379344" y="4320255"/>
            <a:ext cx="1757738" cy="1772319"/>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Font typeface="Arial" panose="020B0604020202020204" pitchFamily="34" charset="0"/>
              <a:buNone/>
            </a:pPr>
            <a:r>
              <a:rPr lang="en-US" sz="1800" b="1" dirty="0">
                <a:solidFill>
                  <a:srgbClr val="EA7854"/>
                </a:solidFill>
                <a:latin typeface="Open Sans" panose="020B0606030504020204" pitchFamily="34" charset="0"/>
              </a:rPr>
              <a:t>Oct 2025-  Dec 2025</a:t>
            </a:r>
          </a:p>
          <a:p>
            <a:pPr marL="0" indent="0" algn="ctr">
              <a:lnSpc>
                <a:spcPct val="110000"/>
              </a:lnSpc>
              <a:spcBef>
                <a:spcPts val="0"/>
              </a:spcBef>
              <a:buFont typeface="Arial" panose="020B0604020202020204" pitchFamily="34" charset="0"/>
              <a:buNone/>
            </a:pPr>
            <a:endParaRPr lang="en-US" sz="800" b="1" dirty="0">
              <a:solidFill>
                <a:srgbClr val="EA7854"/>
              </a:solidFill>
              <a:latin typeface="Open Sans" panose="020B0606030504020204" pitchFamily="34" charset="0"/>
            </a:endParaRPr>
          </a:p>
          <a:p>
            <a:pPr marL="0" indent="0" algn="ctr">
              <a:lnSpc>
                <a:spcPct val="110000"/>
              </a:lnSpc>
              <a:spcBef>
                <a:spcPts val="0"/>
              </a:spcBef>
              <a:buFont typeface="Arial" panose="020B0604020202020204" pitchFamily="34" charset="0"/>
              <a:buNone/>
            </a:pPr>
            <a:r>
              <a:rPr lang="en-US" sz="2000" dirty="0">
                <a:solidFill>
                  <a:schemeClr val="tx1">
                    <a:lumMod val="65000"/>
                    <a:lumOff val="35000"/>
                  </a:schemeClr>
                </a:solidFill>
                <a:latin typeface="Open Sans" panose="020B0606030504020204" pitchFamily="34" charset="0"/>
              </a:rPr>
              <a:t>Discovering</a:t>
            </a:r>
          </a:p>
          <a:p>
            <a:pPr marL="0" indent="0" algn="ctr">
              <a:lnSpc>
                <a:spcPct val="110000"/>
              </a:lnSpc>
              <a:spcBef>
                <a:spcPts val="0"/>
              </a:spcBef>
              <a:buFont typeface="Arial" panose="020B0604020202020204" pitchFamily="34" charset="0"/>
              <a:buNone/>
            </a:pPr>
            <a:r>
              <a:rPr lang="en-US" sz="1200" dirty="0">
                <a:solidFill>
                  <a:schemeClr val="tx1">
                    <a:lumMod val="65000"/>
                    <a:lumOff val="35000"/>
                  </a:schemeClr>
                </a:solidFill>
                <a:latin typeface="Open Sans" panose="020B0606030504020204" pitchFamily="34" charset="0"/>
              </a:rPr>
              <a:t>Research, study, inventory</a:t>
            </a:r>
          </a:p>
        </p:txBody>
      </p:sp>
      <p:sp>
        <p:nvSpPr>
          <p:cNvPr id="22" name="Content Placeholder 2">
            <a:extLst>
              <a:ext uri="{FF2B5EF4-FFF2-40B4-BE49-F238E27FC236}">
                <a16:creationId xmlns:a16="http://schemas.microsoft.com/office/drawing/2014/main" id="{C6E4B84C-29DF-A318-3201-FD089A3F96B2}"/>
              </a:ext>
            </a:extLst>
          </p:cNvPr>
          <p:cNvSpPr txBox="1">
            <a:spLocks/>
          </p:cNvSpPr>
          <p:nvPr/>
        </p:nvSpPr>
        <p:spPr>
          <a:xfrm>
            <a:off x="7767264" y="4422997"/>
            <a:ext cx="1643866" cy="1779267"/>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Font typeface="Arial" panose="020B0604020202020204" pitchFamily="34" charset="0"/>
              <a:buNone/>
            </a:pPr>
            <a:r>
              <a:rPr lang="en-US" sz="1800" b="1" dirty="0">
                <a:solidFill>
                  <a:srgbClr val="EA7854"/>
                </a:solidFill>
                <a:latin typeface="Open Sans" panose="020B0606030504020204" pitchFamily="34" charset="0"/>
              </a:rPr>
              <a:t>Mar 2026- Aug 2026</a:t>
            </a:r>
          </a:p>
          <a:p>
            <a:pPr marL="0" indent="0" algn="ctr">
              <a:lnSpc>
                <a:spcPct val="110000"/>
              </a:lnSpc>
              <a:spcBef>
                <a:spcPts val="0"/>
              </a:spcBef>
              <a:buFont typeface="Arial" panose="020B0604020202020204" pitchFamily="34" charset="0"/>
              <a:buNone/>
            </a:pPr>
            <a:endParaRPr lang="en-US" sz="800" b="1" dirty="0">
              <a:solidFill>
                <a:srgbClr val="EA7854"/>
              </a:solidFill>
              <a:latin typeface="Open Sans" panose="020B0606030504020204" pitchFamily="34" charset="0"/>
            </a:endParaRPr>
          </a:p>
          <a:p>
            <a:pPr marL="0" indent="0" algn="ctr">
              <a:lnSpc>
                <a:spcPct val="110000"/>
              </a:lnSpc>
              <a:spcBef>
                <a:spcPts val="0"/>
              </a:spcBef>
              <a:buFont typeface="Arial" panose="020B0604020202020204" pitchFamily="34" charset="0"/>
              <a:buNone/>
            </a:pPr>
            <a:r>
              <a:rPr lang="en-US" sz="2000" dirty="0">
                <a:solidFill>
                  <a:schemeClr val="tx1">
                    <a:lumMod val="65000"/>
                    <a:lumOff val="35000"/>
                  </a:schemeClr>
                </a:solidFill>
                <a:latin typeface="Open Sans" panose="020B0606030504020204" pitchFamily="34" charset="0"/>
              </a:rPr>
              <a:t>Planning</a:t>
            </a:r>
          </a:p>
          <a:p>
            <a:pPr marL="0" indent="0" algn="ctr">
              <a:lnSpc>
                <a:spcPct val="110000"/>
              </a:lnSpc>
              <a:spcBef>
                <a:spcPts val="0"/>
              </a:spcBef>
              <a:buFont typeface="Arial" panose="020B0604020202020204" pitchFamily="34" charset="0"/>
              <a:buNone/>
            </a:pPr>
            <a:r>
              <a:rPr lang="en-US" sz="1200" dirty="0">
                <a:solidFill>
                  <a:schemeClr val="tx1">
                    <a:lumMod val="65000"/>
                    <a:lumOff val="35000"/>
                  </a:schemeClr>
                </a:solidFill>
                <a:latin typeface="Open Sans" panose="020B0606030504020204" pitchFamily="34" charset="0"/>
              </a:rPr>
              <a:t>Plans, actions, engagement</a:t>
            </a:r>
          </a:p>
        </p:txBody>
      </p:sp>
      <p:sp>
        <p:nvSpPr>
          <p:cNvPr id="24" name="Oval 23">
            <a:extLst>
              <a:ext uri="{FF2B5EF4-FFF2-40B4-BE49-F238E27FC236}">
                <a16:creationId xmlns:a16="http://schemas.microsoft.com/office/drawing/2014/main" id="{EAC2B4AE-AF56-B88C-F007-643DFA298D58}"/>
              </a:ext>
            </a:extLst>
          </p:cNvPr>
          <p:cNvSpPr/>
          <p:nvPr/>
        </p:nvSpPr>
        <p:spPr>
          <a:xfrm>
            <a:off x="11530211" y="3473822"/>
            <a:ext cx="548640" cy="548640"/>
          </a:xfrm>
          <a:custGeom>
            <a:avLst/>
            <a:gdLst>
              <a:gd name="csX0" fmla="*/ 0 w 548640"/>
              <a:gd name="csY0" fmla="*/ 274320 h 548640"/>
              <a:gd name="csX1" fmla="*/ 274320 w 548640"/>
              <a:gd name="csY1" fmla="*/ 0 h 548640"/>
              <a:gd name="csX2" fmla="*/ 548640 w 548640"/>
              <a:gd name="csY2" fmla="*/ 274320 h 548640"/>
              <a:gd name="csX3" fmla="*/ 274320 w 548640"/>
              <a:gd name="csY3" fmla="*/ 548640 h 548640"/>
              <a:gd name="csX4" fmla="*/ 0 w 548640"/>
              <a:gd name="csY4" fmla="*/ 274320 h 548640"/>
            </a:gdLst>
            <a:ahLst/>
            <a:cxnLst>
              <a:cxn ang="0">
                <a:pos x="csX0" y="csY0"/>
              </a:cxn>
              <a:cxn ang="0">
                <a:pos x="csX1" y="csY1"/>
              </a:cxn>
              <a:cxn ang="0">
                <a:pos x="csX2" y="csY2"/>
              </a:cxn>
              <a:cxn ang="0">
                <a:pos x="csX3" y="csY3"/>
              </a:cxn>
              <a:cxn ang="0">
                <a:pos x="csX4" y="csY4"/>
              </a:cxn>
            </a:cxnLst>
            <a:rect l="l" t="t" r="r" b="b"/>
            <a:pathLst>
              <a:path w="548640" h="548640" fill="none" extrusionOk="0">
                <a:moveTo>
                  <a:pt x="0" y="274320"/>
                </a:moveTo>
                <a:cubicBezTo>
                  <a:pt x="-34891" y="108523"/>
                  <a:pt x="115860" y="12572"/>
                  <a:pt x="274320" y="0"/>
                </a:cubicBezTo>
                <a:cubicBezTo>
                  <a:pt x="431708" y="6757"/>
                  <a:pt x="554059" y="128356"/>
                  <a:pt x="548640" y="274320"/>
                </a:cubicBezTo>
                <a:cubicBezTo>
                  <a:pt x="534839" y="421594"/>
                  <a:pt x="455526" y="582943"/>
                  <a:pt x="274320" y="548640"/>
                </a:cubicBezTo>
                <a:cubicBezTo>
                  <a:pt x="104644" y="573210"/>
                  <a:pt x="-16843" y="410373"/>
                  <a:pt x="0" y="274320"/>
                </a:cubicBezTo>
                <a:close/>
              </a:path>
              <a:path w="548640" h="548640" stroke="0" extrusionOk="0">
                <a:moveTo>
                  <a:pt x="0" y="274320"/>
                </a:moveTo>
                <a:cubicBezTo>
                  <a:pt x="7506" y="111770"/>
                  <a:pt x="142608" y="31022"/>
                  <a:pt x="274320" y="0"/>
                </a:cubicBezTo>
                <a:cubicBezTo>
                  <a:pt x="420580" y="-14594"/>
                  <a:pt x="566911" y="133746"/>
                  <a:pt x="548640" y="274320"/>
                </a:cubicBezTo>
                <a:cubicBezTo>
                  <a:pt x="544951" y="385569"/>
                  <a:pt x="390548" y="564528"/>
                  <a:pt x="274320" y="548640"/>
                </a:cubicBezTo>
                <a:cubicBezTo>
                  <a:pt x="116833" y="519929"/>
                  <a:pt x="22019" y="457575"/>
                  <a:pt x="0" y="274320"/>
                </a:cubicBezTo>
                <a:close/>
              </a:path>
            </a:pathLst>
          </a:custGeom>
          <a:solidFill>
            <a:schemeClr val="bg1"/>
          </a:solidFill>
          <a:ln w="38100">
            <a:solidFill>
              <a:schemeClr val="bg1"/>
            </a:solidFill>
            <a:extLst>
              <a:ext uri="{C807C97D-BFC1-408E-A445-0C87EB9F89A2}">
                <ask:lineSketchStyleProps xmlns:ask="http://schemas.microsoft.com/office/drawing/2018/sketchyshapes" sd="1617256088">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212D4E7-B1F1-1482-7598-688DB83C3E2F}"/>
              </a:ext>
            </a:extLst>
          </p:cNvPr>
          <p:cNvSpPr/>
          <p:nvPr/>
        </p:nvSpPr>
        <p:spPr>
          <a:xfrm>
            <a:off x="11622037" y="3561147"/>
            <a:ext cx="365760" cy="365760"/>
          </a:xfrm>
          <a:custGeom>
            <a:avLst/>
            <a:gdLst>
              <a:gd name="csX0" fmla="*/ 0 w 365760"/>
              <a:gd name="csY0" fmla="*/ 182880 h 365760"/>
              <a:gd name="csX1" fmla="*/ 182880 w 365760"/>
              <a:gd name="csY1" fmla="*/ 0 h 365760"/>
              <a:gd name="csX2" fmla="*/ 365760 w 365760"/>
              <a:gd name="csY2" fmla="*/ 182880 h 365760"/>
              <a:gd name="csX3" fmla="*/ 182880 w 365760"/>
              <a:gd name="csY3" fmla="*/ 365760 h 365760"/>
              <a:gd name="csX4" fmla="*/ 0 w 365760"/>
              <a:gd name="csY4" fmla="*/ 182880 h 365760"/>
            </a:gdLst>
            <a:ahLst/>
            <a:cxnLst>
              <a:cxn ang="0">
                <a:pos x="csX0" y="csY0"/>
              </a:cxn>
              <a:cxn ang="0">
                <a:pos x="csX1" y="csY1"/>
              </a:cxn>
              <a:cxn ang="0">
                <a:pos x="csX2" y="csY2"/>
              </a:cxn>
              <a:cxn ang="0">
                <a:pos x="csX3" y="csY3"/>
              </a:cxn>
              <a:cxn ang="0">
                <a:pos x="csX4" y="csY4"/>
              </a:cxn>
            </a:cxnLst>
            <a:rect l="l" t="t" r="r" b="b"/>
            <a:pathLst>
              <a:path w="365760" h="365760" fill="none" extrusionOk="0">
                <a:moveTo>
                  <a:pt x="0" y="182880"/>
                </a:moveTo>
                <a:cubicBezTo>
                  <a:pt x="-5899" y="79461"/>
                  <a:pt x="70311" y="20902"/>
                  <a:pt x="182880" y="0"/>
                </a:cubicBezTo>
                <a:cubicBezTo>
                  <a:pt x="285716" y="2106"/>
                  <a:pt x="373341" y="89628"/>
                  <a:pt x="365760" y="182880"/>
                </a:cubicBezTo>
                <a:cubicBezTo>
                  <a:pt x="344893" y="277487"/>
                  <a:pt x="298213" y="382310"/>
                  <a:pt x="182880" y="365760"/>
                </a:cubicBezTo>
                <a:cubicBezTo>
                  <a:pt x="78827" y="369885"/>
                  <a:pt x="-17222" y="268085"/>
                  <a:pt x="0" y="182880"/>
                </a:cubicBezTo>
                <a:close/>
              </a:path>
              <a:path w="365760" h="365760" stroke="0" extrusionOk="0">
                <a:moveTo>
                  <a:pt x="0" y="182880"/>
                </a:moveTo>
                <a:cubicBezTo>
                  <a:pt x="12371" y="63670"/>
                  <a:pt x="86703" y="7563"/>
                  <a:pt x="182880" y="0"/>
                </a:cubicBezTo>
                <a:cubicBezTo>
                  <a:pt x="278547" y="-14851"/>
                  <a:pt x="382937" y="92152"/>
                  <a:pt x="365760" y="182880"/>
                </a:cubicBezTo>
                <a:cubicBezTo>
                  <a:pt x="363792" y="262411"/>
                  <a:pt x="272663" y="370813"/>
                  <a:pt x="182880" y="365760"/>
                </a:cubicBezTo>
                <a:cubicBezTo>
                  <a:pt x="76055" y="337822"/>
                  <a:pt x="5164" y="291329"/>
                  <a:pt x="0" y="182880"/>
                </a:cubicBezTo>
                <a:close/>
              </a:path>
            </a:pathLst>
          </a:custGeom>
          <a:solidFill>
            <a:schemeClr val="bg1"/>
          </a:solidFill>
          <a:ln w="38100">
            <a:solidFill>
              <a:schemeClr val="tx1">
                <a:lumMod val="65000"/>
                <a:lumOff val="35000"/>
              </a:schemeClr>
            </a:solidFill>
            <a:extLst>
              <a:ext uri="{C807C97D-BFC1-408E-A445-0C87EB9F89A2}">
                <ask:lineSketchStyleProps xmlns:ask="http://schemas.microsoft.com/office/drawing/2018/sketchyshapes" sd="1617256088">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F588ED4-C45A-F5FC-181F-E9DC17A29F4B}"/>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97F6DBF-8213-B4C5-B75B-3381CB97D5E5}"/>
              </a:ext>
            </a:extLst>
          </p:cNvPr>
          <p:cNvSpPr/>
          <p:nvPr/>
        </p:nvSpPr>
        <p:spPr>
          <a:xfrm rot="16200000">
            <a:off x="1401352" y="-964309"/>
            <a:ext cx="1083500" cy="3886203"/>
          </a:xfrm>
          <a:custGeom>
            <a:avLst/>
            <a:gdLst>
              <a:gd name="csX0" fmla="*/ 0 w 1083500"/>
              <a:gd name="csY0" fmla="*/ 0 h 3886203"/>
              <a:gd name="csX1" fmla="*/ 520080 w 1083500"/>
              <a:gd name="csY1" fmla="*/ 0 h 3886203"/>
              <a:gd name="csX2" fmla="*/ 1083500 w 1083500"/>
              <a:gd name="csY2" fmla="*/ 0 h 3886203"/>
              <a:gd name="csX3" fmla="*/ 1083500 w 1083500"/>
              <a:gd name="csY3" fmla="*/ 647701 h 3886203"/>
              <a:gd name="csX4" fmla="*/ 1083500 w 1083500"/>
              <a:gd name="csY4" fmla="*/ 1373125 h 3886203"/>
              <a:gd name="csX5" fmla="*/ 1083500 w 1083500"/>
              <a:gd name="csY5" fmla="*/ 1943101 h 3886203"/>
              <a:gd name="csX6" fmla="*/ 1083500 w 1083500"/>
              <a:gd name="csY6" fmla="*/ 2668526 h 3886203"/>
              <a:gd name="csX7" fmla="*/ 1083500 w 1083500"/>
              <a:gd name="csY7" fmla="*/ 3886203 h 3886203"/>
              <a:gd name="csX8" fmla="*/ 563420 w 1083500"/>
              <a:gd name="csY8" fmla="*/ 3886203 h 3886203"/>
              <a:gd name="csX9" fmla="*/ 0 w 1083500"/>
              <a:gd name="csY9" fmla="*/ 3886203 h 3886203"/>
              <a:gd name="csX10" fmla="*/ 0 w 1083500"/>
              <a:gd name="csY10" fmla="*/ 3160778 h 3886203"/>
              <a:gd name="csX11" fmla="*/ 0 w 1083500"/>
              <a:gd name="csY11" fmla="*/ 2590802 h 3886203"/>
              <a:gd name="csX12" fmla="*/ 0 w 1083500"/>
              <a:gd name="csY12" fmla="*/ 1904239 h 3886203"/>
              <a:gd name="csX13" fmla="*/ 0 w 1083500"/>
              <a:gd name="csY13" fmla="*/ 1295401 h 3886203"/>
              <a:gd name="csX14" fmla="*/ 0 w 1083500"/>
              <a:gd name="csY14" fmla="*/ 764287 h 3886203"/>
              <a:gd name="csX15" fmla="*/ 0 w 1083500"/>
              <a:gd name="csY15" fmla="*/ 0 h 3886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083500" h="3886203" fill="none" extrusionOk="0">
                <a:moveTo>
                  <a:pt x="0" y="0"/>
                </a:moveTo>
                <a:cubicBezTo>
                  <a:pt x="121876" y="1826"/>
                  <a:pt x="352542" y="4632"/>
                  <a:pt x="520080" y="0"/>
                </a:cubicBezTo>
                <a:cubicBezTo>
                  <a:pt x="687618" y="-4632"/>
                  <a:pt x="892813" y="1854"/>
                  <a:pt x="1083500" y="0"/>
                </a:cubicBezTo>
                <a:cubicBezTo>
                  <a:pt x="1113802" y="223325"/>
                  <a:pt x="1072677" y="369512"/>
                  <a:pt x="1083500" y="647701"/>
                </a:cubicBezTo>
                <a:cubicBezTo>
                  <a:pt x="1094323" y="925890"/>
                  <a:pt x="1075584" y="1222222"/>
                  <a:pt x="1083500" y="1373125"/>
                </a:cubicBezTo>
                <a:cubicBezTo>
                  <a:pt x="1091416" y="1524028"/>
                  <a:pt x="1098146" y="1818748"/>
                  <a:pt x="1083500" y="1943101"/>
                </a:cubicBezTo>
                <a:cubicBezTo>
                  <a:pt x="1068854" y="2067454"/>
                  <a:pt x="1103392" y="2353839"/>
                  <a:pt x="1083500" y="2668526"/>
                </a:cubicBezTo>
                <a:cubicBezTo>
                  <a:pt x="1063608" y="2983214"/>
                  <a:pt x="1033669" y="3404015"/>
                  <a:pt x="1083500" y="3886203"/>
                </a:cubicBezTo>
                <a:cubicBezTo>
                  <a:pt x="838397" y="3903458"/>
                  <a:pt x="670923" y="3871640"/>
                  <a:pt x="563420" y="3886203"/>
                </a:cubicBezTo>
                <a:cubicBezTo>
                  <a:pt x="455917" y="3900766"/>
                  <a:pt x="130010" y="3868336"/>
                  <a:pt x="0" y="3886203"/>
                </a:cubicBezTo>
                <a:cubicBezTo>
                  <a:pt x="-27096" y="3695325"/>
                  <a:pt x="-14354" y="3416328"/>
                  <a:pt x="0" y="3160778"/>
                </a:cubicBezTo>
                <a:cubicBezTo>
                  <a:pt x="14354" y="2905228"/>
                  <a:pt x="7813" y="2767969"/>
                  <a:pt x="0" y="2590802"/>
                </a:cubicBezTo>
                <a:cubicBezTo>
                  <a:pt x="-7813" y="2413635"/>
                  <a:pt x="27028" y="2198902"/>
                  <a:pt x="0" y="1904239"/>
                </a:cubicBezTo>
                <a:cubicBezTo>
                  <a:pt x="-27028" y="1609576"/>
                  <a:pt x="-26256" y="1576300"/>
                  <a:pt x="0" y="1295401"/>
                </a:cubicBezTo>
                <a:cubicBezTo>
                  <a:pt x="26256" y="1014502"/>
                  <a:pt x="8491" y="909315"/>
                  <a:pt x="0" y="764287"/>
                </a:cubicBezTo>
                <a:cubicBezTo>
                  <a:pt x="-8491" y="619259"/>
                  <a:pt x="34970" y="375857"/>
                  <a:pt x="0" y="0"/>
                </a:cubicBezTo>
                <a:close/>
              </a:path>
              <a:path w="1083500" h="3886203" stroke="0" extrusionOk="0">
                <a:moveTo>
                  <a:pt x="0" y="0"/>
                </a:moveTo>
                <a:cubicBezTo>
                  <a:pt x="243306" y="-5530"/>
                  <a:pt x="428568" y="13420"/>
                  <a:pt x="563420" y="0"/>
                </a:cubicBezTo>
                <a:cubicBezTo>
                  <a:pt x="698272" y="-13420"/>
                  <a:pt x="905032" y="-9421"/>
                  <a:pt x="1083500" y="0"/>
                </a:cubicBezTo>
                <a:cubicBezTo>
                  <a:pt x="1102954" y="193953"/>
                  <a:pt x="1086671" y="289379"/>
                  <a:pt x="1083500" y="569976"/>
                </a:cubicBezTo>
                <a:cubicBezTo>
                  <a:pt x="1080329" y="850573"/>
                  <a:pt x="1063370" y="847199"/>
                  <a:pt x="1083500" y="1101091"/>
                </a:cubicBezTo>
                <a:cubicBezTo>
                  <a:pt x="1103630" y="1354984"/>
                  <a:pt x="1057704" y="1472746"/>
                  <a:pt x="1083500" y="1787653"/>
                </a:cubicBezTo>
                <a:cubicBezTo>
                  <a:pt x="1109296" y="2102560"/>
                  <a:pt x="1087196" y="2237238"/>
                  <a:pt x="1083500" y="2396492"/>
                </a:cubicBezTo>
                <a:cubicBezTo>
                  <a:pt x="1079804" y="2555746"/>
                  <a:pt x="1110032" y="2900363"/>
                  <a:pt x="1083500" y="3121916"/>
                </a:cubicBezTo>
                <a:cubicBezTo>
                  <a:pt x="1056968" y="3343469"/>
                  <a:pt x="1053864" y="3630398"/>
                  <a:pt x="1083500" y="3886203"/>
                </a:cubicBezTo>
                <a:cubicBezTo>
                  <a:pt x="929575" y="3893963"/>
                  <a:pt x="775044" y="3884699"/>
                  <a:pt x="563420" y="3886203"/>
                </a:cubicBezTo>
                <a:cubicBezTo>
                  <a:pt x="351796" y="3887707"/>
                  <a:pt x="275450" y="3905278"/>
                  <a:pt x="0" y="3886203"/>
                </a:cubicBezTo>
                <a:cubicBezTo>
                  <a:pt x="14060" y="3665644"/>
                  <a:pt x="15227" y="3512453"/>
                  <a:pt x="0" y="3316227"/>
                </a:cubicBezTo>
                <a:cubicBezTo>
                  <a:pt x="-15227" y="3120001"/>
                  <a:pt x="14618" y="2911536"/>
                  <a:pt x="0" y="2668526"/>
                </a:cubicBezTo>
                <a:cubicBezTo>
                  <a:pt x="-14618" y="2425516"/>
                  <a:pt x="31173" y="2291108"/>
                  <a:pt x="0" y="1981964"/>
                </a:cubicBezTo>
                <a:cubicBezTo>
                  <a:pt x="-31173" y="1672820"/>
                  <a:pt x="12967" y="1655959"/>
                  <a:pt x="0" y="1373125"/>
                </a:cubicBezTo>
                <a:cubicBezTo>
                  <a:pt x="-12967" y="1090291"/>
                  <a:pt x="2931" y="1008873"/>
                  <a:pt x="0" y="647701"/>
                </a:cubicBezTo>
                <a:cubicBezTo>
                  <a:pt x="-2931" y="286529"/>
                  <a:pt x="2469" y="195860"/>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E9AB5E7E-BE2B-9301-1414-37C60BDD95B5}"/>
              </a:ext>
            </a:extLst>
          </p:cNvPr>
          <p:cNvSpPr>
            <a:spLocks noGrp="1"/>
          </p:cNvSpPr>
          <p:nvPr>
            <p:ph type="title"/>
          </p:nvPr>
        </p:nvSpPr>
        <p:spPr>
          <a:xfrm>
            <a:off x="513708" y="365125"/>
            <a:ext cx="7304926" cy="1325563"/>
          </a:xfrm>
        </p:spPr>
        <p:txBody>
          <a:bodyPr>
            <a:normAutofit/>
          </a:bodyPr>
          <a:lstStyle/>
          <a:p>
            <a:r>
              <a:rPr lang="en-US" sz="5400" dirty="0">
                <a:solidFill>
                  <a:schemeClr val="bg1"/>
                </a:solidFill>
                <a:latin typeface="Open Sans" panose="020B0606030504020204" pitchFamily="34" charset="0"/>
              </a:rPr>
              <a:t>Process</a:t>
            </a:r>
          </a:p>
        </p:txBody>
      </p:sp>
      <p:sp>
        <p:nvSpPr>
          <p:cNvPr id="3" name="Rectangle: Rounded Corners 2">
            <a:extLst>
              <a:ext uri="{FF2B5EF4-FFF2-40B4-BE49-F238E27FC236}">
                <a16:creationId xmlns:a16="http://schemas.microsoft.com/office/drawing/2014/main" id="{6D413C26-BDD4-2345-11B0-D7DDCB75CFC4}"/>
              </a:ext>
            </a:extLst>
          </p:cNvPr>
          <p:cNvSpPr/>
          <p:nvPr/>
        </p:nvSpPr>
        <p:spPr>
          <a:xfrm>
            <a:off x="7699335" y="2825924"/>
            <a:ext cx="1828800" cy="3580751"/>
          </a:xfrm>
          <a:custGeom>
            <a:avLst/>
            <a:gdLst>
              <a:gd name="csX0" fmla="*/ 0 w 1828800"/>
              <a:gd name="csY0" fmla="*/ 376733 h 3580751"/>
              <a:gd name="csX1" fmla="*/ 376733 w 1828800"/>
              <a:gd name="csY1" fmla="*/ 0 h 3580751"/>
              <a:gd name="csX2" fmla="*/ 882140 w 1828800"/>
              <a:gd name="csY2" fmla="*/ 0 h 3580751"/>
              <a:gd name="csX3" fmla="*/ 1452067 w 1828800"/>
              <a:gd name="csY3" fmla="*/ 0 h 3580751"/>
              <a:gd name="csX4" fmla="*/ 1828800 w 1828800"/>
              <a:gd name="csY4" fmla="*/ 376733 h 3580751"/>
              <a:gd name="csX5" fmla="*/ 1828800 w 1828800"/>
              <a:gd name="csY5" fmla="*/ 857371 h 3580751"/>
              <a:gd name="csX6" fmla="*/ 1828800 w 1828800"/>
              <a:gd name="csY6" fmla="*/ 1479374 h 3580751"/>
              <a:gd name="csX7" fmla="*/ 1828800 w 1828800"/>
              <a:gd name="csY7" fmla="*/ 1960013 h 3580751"/>
              <a:gd name="csX8" fmla="*/ 1828800 w 1828800"/>
              <a:gd name="csY8" fmla="*/ 2553742 h 3580751"/>
              <a:gd name="csX9" fmla="*/ 1828800 w 1828800"/>
              <a:gd name="csY9" fmla="*/ 3204018 h 3580751"/>
              <a:gd name="csX10" fmla="*/ 1452067 w 1828800"/>
              <a:gd name="csY10" fmla="*/ 3580751 h 3580751"/>
              <a:gd name="csX11" fmla="*/ 903647 w 1828800"/>
              <a:gd name="csY11" fmla="*/ 3580751 h 3580751"/>
              <a:gd name="csX12" fmla="*/ 376733 w 1828800"/>
              <a:gd name="csY12" fmla="*/ 3580751 h 3580751"/>
              <a:gd name="csX13" fmla="*/ 0 w 1828800"/>
              <a:gd name="csY13" fmla="*/ 3204018 h 3580751"/>
              <a:gd name="csX14" fmla="*/ 0 w 1828800"/>
              <a:gd name="csY14" fmla="*/ 2695107 h 3580751"/>
              <a:gd name="csX15" fmla="*/ 0 w 1828800"/>
              <a:gd name="csY15" fmla="*/ 2157923 h 3580751"/>
              <a:gd name="csX16" fmla="*/ 0 w 1828800"/>
              <a:gd name="csY16" fmla="*/ 1592466 h 3580751"/>
              <a:gd name="csX17" fmla="*/ 0 w 1828800"/>
              <a:gd name="csY17" fmla="*/ 998736 h 3580751"/>
              <a:gd name="csX18" fmla="*/ 0 w 1828800"/>
              <a:gd name="csY18" fmla="*/ 376733 h 3580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828800" h="3580751" extrusionOk="0">
                <a:moveTo>
                  <a:pt x="0" y="376733"/>
                </a:moveTo>
                <a:cubicBezTo>
                  <a:pt x="-26183" y="187461"/>
                  <a:pt x="182416" y="-2731"/>
                  <a:pt x="376733" y="0"/>
                </a:cubicBezTo>
                <a:cubicBezTo>
                  <a:pt x="598224" y="-45521"/>
                  <a:pt x="649902" y="49850"/>
                  <a:pt x="882140" y="0"/>
                </a:cubicBezTo>
                <a:cubicBezTo>
                  <a:pt x="1114378" y="-49850"/>
                  <a:pt x="1205315" y="17732"/>
                  <a:pt x="1452067" y="0"/>
                </a:cubicBezTo>
                <a:cubicBezTo>
                  <a:pt x="1651292" y="35706"/>
                  <a:pt x="1851078" y="164292"/>
                  <a:pt x="1828800" y="376733"/>
                </a:cubicBezTo>
                <a:cubicBezTo>
                  <a:pt x="1868072" y="591541"/>
                  <a:pt x="1794598" y="652381"/>
                  <a:pt x="1828800" y="857371"/>
                </a:cubicBezTo>
                <a:cubicBezTo>
                  <a:pt x="1863002" y="1062361"/>
                  <a:pt x="1757462" y="1267465"/>
                  <a:pt x="1828800" y="1479374"/>
                </a:cubicBezTo>
                <a:cubicBezTo>
                  <a:pt x="1900138" y="1691283"/>
                  <a:pt x="1781658" y="1798475"/>
                  <a:pt x="1828800" y="1960013"/>
                </a:cubicBezTo>
                <a:cubicBezTo>
                  <a:pt x="1875942" y="2121551"/>
                  <a:pt x="1818765" y="2375594"/>
                  <a:pt x="1828800" y="2553742"/>
                </a:cubicBezTo>
                <a:cubicBezTo>
                  <a:pt x="1838835" y="2731890"/>
                  <a:pt x="1799362" y="2942201"/>
                  <a:pt x="1828800" y="3204018"/>
                </a:cubicBezTo>
                <a:cubicBezTo>
                  <a:pt x="1800099" y="3419640"/>
                  <a:pt x="1676720" y="3606344"/>
                  <a:pt x="1452067" y="3580751"/>
                </a:cubicBezTo>
                <a:cubicBezTo>
                  <a:pt x="1307039" y="3614775"/>
                  <a:pt x="1057292" y="3573061"/>
                  <a:pt x="903647" y="3580751"/>
                </a:cubicBezTo>
                <a:cubicBezTo>
                  <a:pt x="750002" y="3588441"/>
                  <a:pt x="559422" y="3575957"/>
                  <a:pt x="376733" y="3580751"/>
                </a:cubicBezTo>
                <a:cubicBezTo>
                  <a:pt x="206221" y="3620696"/>
                  <a:pt x="-5411" y="3433011"/>
                  <a:pt x="0" y="3204018"/>
                </a:cubicBezTo>
                <a:cubicBezTo>
                  <a:pt x="-20389" y="3015216"/>
                  <a:pt x="8894" y="2834376"/>
                  <a:pt x="0" y="2695107"/>
                </a:cubicBezTo>
                <a:cubicBezTo>
                  <a:pt x="-8894" y="2555838"/>
                  <a:pt x="54363" y="2422396"/>
                  <a:pt x="0" y="2157923"/>
                </a:cubicBezTo>
                <a:cubicBezTo>
                  <a:pt x="-54363" y="1893450"/>
                  <a:pt x="54660" y="1769540"/>
                  <a:pt x="0" y="1592466"/>
                </a:cubicBezTo>
                <a:cubicBezTo>
                  <a:pt x="-54660" y="1415392"/>
                  <a:pt x="17821" y="1195834"/>
                  <a:pt x="0" y="998736"/>
                </a:cubicBezTo>
                <a:cubicBezTo>
                  <a:pt x="-17821" y="801638"/>
                  <a:pt x="10784" y="574976"/>
                  <a:pt x="0" y="376733"/>
                </a:cubicBezTo>
                <a:close/>
              </a:path>
            </a:pathLst>
          </a:custGeom>
          <a:noFill/>
          <a:ln w="57150">
            <a:solidFill>
              <a:srgbClr val="EA7854"/>
            </a:solidFill>
            <a:prstDash val="dash"/>
            <a:extLst>
              <a:ext uri="{C807C97D-BFC1-408E-A445-0C87EB9F89A2}">
                <ask:lineSketchStyleProps xmlns:ask="http://schemas.microsoft.com/office/drawing/2018/sketchyshapes" sd="346080893">
                  <a:prstGeom prst="roundRect">
                    <a:avLst>
                      <a:gd name="adj" fmla="val 2060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1E303AF-62E5-9143-2250-5DFF7088D2CD}"/>
              </a:ext>
            </a:extLst>
          </p:cNvPr>
          <p:cNvSpPr txBox="1">
            <a:spLocks/>
          </p:cNvSpPr>
          <p:nvPr/>
        </p:nvSpPr>
        <p:spPr>
          <a:xfrm rot="20684805">
            <a:off x="8627553" y="754751"/>
            <a:ext cx="4528335" cy="711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2"/>
                </a:solidFill>
                <a:latin typeface="Open Sans" panose="020B0606030504020204" pitchFamily="34" charset="0"/>
              </a:rPr>
              <a:t>We are here!</a:t>
            </a:r>
          </a:p>
        </p:txBody>
      </p:sp>
      <p:pic>
        <p:nvPicPr>
          <p:cNvPr id="8" name="Graphic 7" descr="Right pointing backhand index with solid fill">
            <a:extLst>
              <a:ext uri="{FF2B5EF4-FFF2-40B4-BE49-F238E27FC236}">
                <a16:creationId xmlns:a16="http://schemas.microsoft.com/office/drawing/2014/main" id="{9203E21A-5F22-6158-49C4-AD7553B0AB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7043620" flipH="1">
            <a:off x="8245913" y="1855397"/>
            <a:ext cx="914400" cy="914400"/>
          </a:xfrm>
          <a:prstGeom prst="rect">
            <a:avLst/>
          </a:prstGeom>
        </p:spPr>
      </p:pic>
    </p:spTree>
    <p:extLst>
      <p:ext uri="{BB962C8B-B14F-4D97-AF65-F5344CB8AC3E}">
        <p14:creationId xmlns:p14="http://schemas.microsoft.com/office/powerpoint/2010/main" val="3711333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7399D-A457-EFC0-EFD2-FD630B3E4F62}"/>
            </a:ext>
          </a:extLst>
        </p:cNvPr>
        <p:cNvGrpSpPr/>
        <p:nvPr/>
      </p:nvGrpSpPr>
      <p:grpSpPr>
        <a:xfrm>
          <a:off x="0" y="0"/>
          <a:ext cx="0" cy="0"/>
          <a:chOff x="0" y="0"/>
          <a:chExt cx="0" cy="0"/>
        </a:xfrm>
      </p:grpSpPr>
      <p:sp>
        <p:nvSpPr>
          <p:cNvPr id="38" name="TextBox 37">
            <a:extLst>
              <a:ext uri="{FF2B5EF4-FFF2-40B4-BE49-F238E27FC236}">
                <a16:creationId xmlns:a16="http://schemas.microsoft.com/office/drawing/2014/main" id="{3385FA8D-5111-C1A0-4C58-A55F70CE87FC}"/>
              </a:ext>
            </a:extLst>
          </p:cNvPr>
          <p:cNvSpPr txBox="1"/>
          <p:nvPr/>
        </p:nvSpPr>
        <p:spPr>
          <a:xfrm>
            <a:off x="6829349" y="6241920"/>
            <a:ext cx="2375056" cy="369332"/>
          </a:xfrm>
          <a:prstGeom prst="rect">
            <a:avLst/>
          </a:prstGeom>
          <a:solidFill>
            <a:schemeClr val="bg2"/>
          </a:solidFill>
        </p:spPr>
        <p:txBody>
          <a:bodyPr wrap="square" rtlCol="0">
            <a:spAutoFit/>
          </a:bodyPr>
          <a:lstStyle/>
          <a:p>
            <a:pPr marL="61913" lvl="0"/>
            <a:r>
              <a:rPr lang="en-CA" dirty="0">
                <a:solidFill>
                  <a:schemeClr val="accent5"/>
                </a:solidFill>
              </a:rPr>
              <a:t>WEBSITE VISITS</a:t>
            </a:r>
            <a:endParaRPr lang="en-US" dirty="0">
              <a:solidFill>
                <a:schemeClr val="accent5"/>
              </a:solidFill>
            </a:endParaRPr>
          </a:p>
        </p:txBody>
      </p:sp>
      <p:sp>
        <p:nvSpPr>
          <p:cNvPr id="33" name="TextBox 32">
            <a:extLst>
              <a:ext uri="{FF2B5EF4-FFF2-40B4-BE49-F238E27FC236}">
                <a16:creationId xmlns:a16="http://schemas.microsoft.com/office/drawing/2014/main" id="{C7ABD3D1-F7B3-EC29-8402-424A138A3A62}"/>
              </a:ext>
            </a:extLst>
          </p:cNvPr>
          <p:cNvSpPr txBox="1"/>
          <p:nvPr/>
        </p:nvSpPr>
        <p:spPr>
          <a:xfrm>
            <a:off x="8103070" y="1834446"/>
            <a:ext cx="2375056" cy="646331"/>
          </a:xfrm>
          <a:prstGeom prst="rect">
            <a:avLst/>
          </a:prstGeom>
          <a:solidFill>
            <a:schemeClr val="bg2"/>
          </a:solidFill>
        </p:spPr>
        <p:txBody>
          <a:bodyPr wrap="square" rtlCol="0">
            <a:spAutoFit/>
          </a:bodyPr>
          <a:lstStyle/>
          <a:p>
            <a:pPr marL="61913" lvl="0"/>
            <a:r>
              <a:rPr lang="en-CA" dirty="0">
                <a:solidFill>
                  <a:schemeClr val="accent2"/>
                </a:solidFill>
              </a:rPr>
              <a:t>INTEREST HOLDER CONVERSATIONS</a:t>
            </a:r>
            <a:endParaRPr lang="en-US" dirty="0">
              <a:solidFill>
                <a:schemeClr val="accent2"/>
              </a:solidFill>
            </a:endParaRPr>
          </a:p>
        </p:txBody>
      </p:sp>
      <p:sp>
        <p:nvSpPr>
          <p:cNvPr id="47" name="Rectangle 46">
            <a:extLst>
              <a:ext uri="{FF2B5EF4-FFF2-40B4-BE49-F238E27FC236}">
                <a16:creationId xmlns:a16="http://schemas.microsoft.com/office/drawing/2014/main" id="{0B90D3CF-0604-BF33-60E8-0B1F3D1C9DD9}"/>
              </a:ext>
            </a:extLst>
          </p:cNvPr>
          <p:cNvSpPr/>
          <p:nvPr/>
        </p:nvSpPr>
        <p:spPr>
          <a:xfrm>
            <a:off x="1025154" y="6155127"/>
            <a:ext cx="2739197" cy="3693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5345484-FDCF-35B1-936C-FEB23C7FDE9B}"/>
              </a:ext>
            </a:extLst>
          </p:cNvPr>
          <p:cNvSpPr/>
          <p:nvPr/>
        </p:nvSpPr>
        <p:spPr>
          <a:xfrm>
            <a:off x="5866198" y="4583284"/>
            <a:ext cx="2739197" cy="8237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EBD34C6-7558-5D83-D36E-398D2C852739}"/>
              </a:ext>
            </a:extLst>
          </p:cNvPr>
          <p:cNvSpPr/>
          <p:nvPr/>
        </p:nvSpPr>
        <p:spPr>
          <a:xfrm>
            <a:off x="1765861" y="2606756"/>
            <a:ext cx="2870714" cy="8237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378DECC-7139-3A7A-DC7B-8CE13C715702}"/>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EB2B8E1-8E02-5371-F7A8-492DEF73D7F4}"/>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17EDC802-BE29-4F2D-4A79-220B05D531AE}"/>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sp>
        <p:nvSpPr>
          <p:cNvPr id="2" name="TextBox 1">
            <a:extLst>
              <a:ext uri="{FF2B5EF4-FFF2-40B4-BE49-F238E27FC236}">
                <a16:creationId xmlns:a16="http://schemas.microsoft.com/office/drawing/2014/main" id="{8D8BADBE-61D6-3CBB-A3DA-F58EF2F40A72}"/>
              </a:ext>
            </a:extLst>
          </p:cNvPr>
          <p:cNvSpPr txBox="1"/>
          <p:nvPr/>
        </p:nvSpPr>
        <p:spPr>
          <a:xfrm>
            <a:off x="600502" y="1690688"/>
            <a:ext cx="5964072" cy="646331"/>
          </a:xfrm>
          <a:prstGeom prst="rect">
            <a:avLst/>
          </a:prstGeom>
          <a:noFill/>
        </p:spPr>
        <p:txBody>
          <a:bodyPr wrap="square" rtlCol="0">
            <a:spAutoFit/>
          </a:bodyPr>
          <a:lstStyle/>
          <a:p>
            <a:r>
              <a:rPr lang="en-US" sz="3600" b="1" dirty="0">
                <a:solidFill>
                  <a:schemeClr val="accent4"/>
                </a:solidFill>
              </a:rPr>
              <a:t>Engagement at a Glance</a:t>
            </a:r>
          </a:p>
        </p:txBody>
      </p:sp>
      <p:sp>
        <p:nvSpPr>
          <p:cNvPr id="3" name="Oval 2">
            <a:extLst>
              <a:ext uri="{FF2B5EF4-FFF2-40B4-BE49-F238E27FC236}">
                <a16:creationId xmlns:a16="http://schemas.microsoft.com/office/drawing/2014/main" id="{47951AB4-AE25-D774-ECBA-874151FA7BF2}"/>
              </a:ext>
            </a:extLst>
          </p:cNvPr>
          <p:cNvSpPr/>
          <p:nvPr/>
        </p:nvSpPr>
        <p:spPr>
          <a:xfrm>
            <a:off x="458018" y="2460576"/>
            <a:ext cx="2377440" cy="2377440"/>
          </a:xfrm>
          <a:prstGeom prst="ellipse">
            <a:avLst/>
          </a:prstGeom>
          <a:solidFill>
            <a:schemeClr val="accent4"/>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100BF07-0A48-0CE9-32BA-7E20940D9075}"/>
              </a:ext>
            </a:extLst>
          </p:cNvPr>
          <p:cNvSpPr txBox="1"/>
          <p:nvPr/>
        </p:nvSpPr>
        <p:spPr>
          <a:xfrm>
            <a:off x="865681" y="3612869"/>
            <a:ext cx="1562115" cy="1200329"/>
          </a:xfrm>
          <a:prstGeom prst="rect">
            <a:avLst/>
          </a:prstGeom>
          <a:noFill/>
        </p:spPr>
        <p:txBody>
          <a:bodyPr wrap="square" rtlCol="0">
            <a:spAutoFit/>
          </a:bodyPr>
          <a:lstStyle/>
          <a:p>
            <a:pPr algn="ctr"/>
            <a:r>
              <a:rPr lang="en-US" sz="7200" b="1" dirty="0">
                <a:solidFill>
                  <a:schemeClr val="bg1"/>
                </a:solidFill>
              </a:rPr>
              <a:t>65</a:t>
            </a:r>
          </a:p>
        </p:txBody>
      </p:sp>
      <p:sp>
        <p:nvSpPr>
          <p:cNvPr id="8" name="TextBox 7">
            <a:extLst>
              <a:ext uri="{FF2B5EF4-FFF2-40B4-BE49-F238E27FC236}">
                <a16:creationId xmlns:a16="http://schemas.microsoft.com/office/drawing/2014/main" id="{44F470AE-7C49-B58B-15A3-BE3F59AFC054}"/>
              </a:ext>
            </a:extLst>
          </p:cNvPr>
          <p:cNvSpPr txBox="1"/>
          <p:nvPr/>
        </p:nvSpPr>
        <p:spPr>
          <a:xfrm>
            <a:off x="2192979" y="2700627"/>
            <a:ext cx="2375056" cy="646331"/>
          </a:xfrm>
          <a:prstGeom prst="rect">
            <a:avLst/>
          </a:prstGeom>
          <a:noFill/>
        </p:spPr>
        <p:txBody>
          <a:bodyPr wrap="square" rtlCol="0">
            <a:spAutoFit/>
          </a:bodyPr>
          <a:lstStyle/>
          <a:p>
            <a:pPr lvl="0" algn="r"/>
            <a:r>
              <a:rPr lang="en-CA" dirty="0">
                <a:solidFill>
                  <a:schemeClr val="accent4"/>
                </a:solidFill>
              </a:rPr>
              <a:t>PEOPLE AT THE</a:t>
            </a:r>
          </a:p>
          <a:p>
            <a:pPr lvl="0" algn="r"/>
            <a:r>
              <a:rPr lang="en-CA" dirty="0">
                <a:solidFill>
                  <a:schemeClr val="accent4"/>
                </a:solidFill>
              </a:rPr>
              <a:t>OPEN HOUSE</a:t>
            </a:r>
            <a:endParaRPr lang="en-US" dirty="0">
              <a:solidFill>
                <a:schemeClr val="accent4"/>
              </a:solidFill>
            </a:endParaRPr>
          </a:p>
        </p:txBody>
      </p:sp>
      <p:pic>
        <p:nvPicPr>
          <p:cNvPr id="11" name="Graphic 10" descr="Circus Tent outline">
            <a:extLst>
              <a:ext uri="{FF2B5EF4-FFF2-40B4-BE49-F238E27FC236}">
                <a16:creationId xmlns:a16="http://schemas.microsoft.com/office/drawing/2014/main" id="{DB252053-E476-47CB-3BFD-0CA94A522D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89538" y="2619708"/>
            <a:ext cx="914400" cy="914400"/>
          </a:xfrm>
          <a:prstGeom prst="rect">
            <a:avLst/>
          </a:prstGeom>
        </p:spPr>
      </p:pic>
      <p:cxnSp>
        <p:nvCxnSpPr>
          <p:cNvPr id="13" name="Straight Connector 12">
            <a:extLst>
              <a:ext uri="{FF2B5EF4-FFF2-40B4-BE49-F238E27FC236}">
                <a16:creationId xmlns:a16="http://schemas.microsoft.com/office/drawing/2014/main" id="{DB692470-8317-0F48-7CF9-EC8A4227756D}"/>
              </a:ext>
            </a:extLst>
          </p:cNvPr>
          <p:cNvCxnSpPr/>
          <p:nvPr/>
        </p:nvCxnSpPr>
        <p:spPr>
          <a:xfrm>
            <a:off x="793470" y="3669844"/>
            <a:ext cx="1634326" cy="0"/>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162D27A0-B8A2-1DB4-5542-60B1E0CC250C}"/>
              </a:ext>
            </a:extLst>
          </p:cNvPr>
          <p:cNvSpPr/>
          <p:nvPr/>
        </p:nvSpPr>
        <p:spPr>
          <a:xfrm>
            <a:off x="5994293" y="2324310"/>
            <a:ext cx="2377440" cy="2377440"/>
          </a:xfrm>
          <a:prstGeom prst="ellipse">
            <a:avLst/>
          </a:prstGeom>
          <a:solidFill>
            <a:schemeClr val="accent1"/>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463C70F-F803-2980-C889-996F98E96A19}"/>
              </a:ext>
            </a:extLst>
          </p:cNvPr>
          <p:cNvSpPr txBox="1"/>
          <p:nvPr/>
        </p:nvSpPr>
        <p:spPr>
          <a:xfrm>
            <a:off x="6198123" y="3385925"/>
            <a:ext cx="1969777" cy="1200329"/>
          </a:xfrm>
          <a:prstGeom prst="rect">
            <a:avLst/>
          </a:prstGeom>
          <a:noFill/>
        </p:spPr>
        <p:txBody>
          <a:bodyPr wrap="square" rtlCol="0">
            <a:spAutoFit/>
          </a:bodyPr>
          <a:lstStyle/>
          <a:p>
            <a:pPr algn="ctr"/>
            <a:r>
              <a:rPr lang="en-US" sz="7200" b="1" dirty="0">
                <a:solidFill>
                  <a:schemeClr val="bg1"/>
                </a:solidFill>
              </a:rPr>
              <a:t>388</a:t>
            </a:r>
          </a:p>
        </p:txBody>
      </p:sp>
      <p:sp>
        <p:nvSpPr>
          <p:cNvPr id="17" name="TextBox 16">
            <a:extLst>
              <a:ext uri="{FF2B5EF4-FFF2-40B4-BE49-F238E27FC236}">
                <a16:creationId xmlns:a16="http://schemas.microsoft.com/office/drawing/2014/main" id="{F83A9EE9-8C9E-D149-81C1-576380159C77}"/>
              </a:ext>
            </a:extLst>
          </p:cNvPr>
          <p:cNvSpPr txBox="1"/>
          <p:nvPr/>
        </p:nvSpPr>
        <p:spPr>
          <a:xfrm>
            <a:off x="5773421" y="4717538"/>
            <a:ext cx="2924753" cy="646331"/>
          </a:xfrm>
          <a:prstGeom prst="rect">
            <a:avLst/>
          </a:prstGeom>
          <a:noFill/>
        </p:spPr>
        <p:txBody>
          <a:bodyPr wrap="square" rtlCol="0">
            <a:spAutoFit/>
          </a:bodyPr>
          <a:lstStyle/>
          <a:p>
            <a:pPr lvl="0" algn="ctr"/>
            <a:r>
              <a:rPr lang="en-CA" dirty="0">
                <a:solidFill>
                  <a:schemeClr val="tx2"/>
                </a:solidFill>
              </a:rPr>
              <a:t>CONTRIBUTIONS ON</a:t>
            </a:r>
          </a:p>
          <a:p>
            <a:pPr lvl="0" algn="ctr"/>
            <a:r>
              <a:rPr lang="en-CA" dirty="0">
                <a:solidFill>
                  <a:schemeClr val="tx2"/>
                </a:solidFill>
              </a:rPr>
              <a:t>THE INTERACTIVE MAP</a:t>
            </a:r>
            <a:endParaRPr lang="en-US" dirty="0">
              <a:solidFill>
                <a:schemeClr val="tx2"/>
              </a:solidFill>
            </a:endParaRPr>
          </a:p>
        </p:txBody>
      </p:sp>
      <p:cxnSp>
        <p:nvCxnSpPr>
          <p:cNvPr id="19" name="Straight Connector 18">
            <a:extLst>
              <a:ext uri="{FF2B5EF4-FFF2-40B4-BE49-F238E27FC236}">
                <a16:creationId xmlns:a16="http://schemas.microsoft.com/office/drawing/2014/main" id="{EF29F312-50F6-0DD4-D1A3-EBB654E11CE7}"/>
              </a:ext>
            </a:extLst>
          </p:cNvPr>
          <p:cNvCxnSpPr/>
          <p:nvPr/>
        </p:nvCxnSpPr>
        <p:spPr>
          <a:xfrm>
            <a:off x="6329745" y="3430838"/>
            <a:ext cx="1634326" cy="0"/>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pic>
        <p:nvPicPr>
          <p:cNvPr id="22" name="Graphic 21" descr="Map with pin outline">
            <a:extLst>
              <a:ext uri="{FF2B5EF4-FFF2-40B4-BE49-F238E27FC236}">
                <a16:creationId xmlns:a16="http://schemas.microsoft.com/office/drawing/2014/main" id="{7B498FA4-9C45-21CD-4E59-828030F62A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25811" y="2437378"/>
            <a:ext cx="914400" cy="914400"/>
          </a:xfrm>
          <a:prstGeom prst="rect">
            <a:avLst/>
          </a:prstGeom>
        </p:spPr>
      </p:pic>
      <p:sp>
        <p:nvSpPr>
          <p:cNvPr id="23" name="Oval 22">
            <a:extLst>
              <a:ext uri="{FF2B5EF4-FFF2-40B4-BE49-F238E27FC236}">
                <a16:creationId xmlns:a16="http://schemas.microsoft.com/office/drawing/2014/main" id="{854F3981-06EE-67E3-8549-4C05A1E1174B}"/>
              </a:ext>
            </a:extLst>
          </p:cNvPr>
          <p:cNvSpPr/>
          <p:nvPr/>
        </p:nvSpPr>
        <p:spPr>
          <a:xfrm>
            <a:off x="2994430" y="3943684"/>
            <a:ext cx="2743200" cy="2743200"/>
          </a:xfrm>
          <a:prstGeom prst="ellipse">
            <a:avLst/>
          </a:prstGeom>
          <a:solidFill>
            <a:schemeClr val="accent3"/>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1083512-5CDA-00B0-A8CA-4A05B49889D9}"/>
              </a:ext>
            </a:extLst>
          </p:cNvPr>
          <p:cNvSpPr txBox="1"/>
          <p:nvPr/>
        </p:nvSpPr>
        <p:spPr>
          <a:xfrm>
            <a:off x="3326145" y="5185652"/>
            <a:ext cx="2063714" cy="1200329"/>
          </a:xfrm>
          <a:prstGeom prst="rect">
            <a:avLst/>
          </a:prstGeom>
          <a:noFill/>
        </p:spPr>
        <p:txBody>
          <a:bodyPr wrap="square" rtlCol="0">
            <a:spAutoFit/>
          </a:bodyPr>
          <a:lstStyle/>
          <a:p>
            <a:pPr algn="ctr"/>
            <a:r>
              <a:rPr lang="en-US" sz="7200" b="1" dirty="0">
                <a:solidFill>
                  <a:schemeClr val="bg1"/>
                </a:solidFill>
              </a:rPr>
              <a:t>316</a:t>
            </a:r>
          </a:p>
        </p:txBody>
      </p:sp>
      <p:sp>
        <p:nvSpPr>
          <p:cNvPr id="25" name="TextBox 24">
            <a:extLst>
              <a:ext uri="{FF2B5EF4-FFF2-40B4-BE49-F238E27FC236}">
                <a16:creationId xmlns:a16="http://schemas.microsoft.com/office/drawing/2014/main" id="{A05C1BF8-0AC4-14F0-B202-7CA4C825CF99}"/>
              </a:ext>
            </a:extLst>
          </p:cNvPr>
          <p:cNvSpPr txBox="1"/>
          <p:nvPr/>
        </p:nvSpPr>
        <p:spPr>
          <a:xfrm>
            <a:off x="991623" y="6162729"/>
            <a:ext cx="2375056" cy="369332"/>
          </a:xfrm>
          <a:prstGeom prst="rect">
            <a:avLst/>
          </a:prstGeom>
          <a:noFill/>
        </p:spPr>
        <p:txBody>
          <a:bodyPr wrap="square" rtlCol="0">
            <a:spAutoFit/>
          </a:bodyPr>
          <a:lstStyle/>
          <a:p>
            <a:pPr lvl="0" algn="r"/>
            <a:r>
              <a:rPr lang="en-CA" dirty="0">
                <a:solidFill>
                  <a:schemeClr val="accent3"/>
                </a:solidFill>
              </a:rPr>
              <a:t>SURVEY RESPONSES</a:t>
            </a:r>
            <a:endParaRPr lang="en-US" dirty="0">
              <a:solidFill>
                <a:schemeClr val="accent3"/>
              </a:solidFill>
            </a:endParaRPr>
          </a:p>
        </p:txBody>
      </p:sp>
      <p:cxnSp>
        <p:nvCxnSpPr>
          <p:cNvPr id="27" name="Straight Connector 26">
            <a:extLst>
              <a:ext uri="{FF2B5EF4-FFF2-40B4-BE49-F238E27FC236}">
                <a16:creationId xmlns:a16="http://schemas.microsoft.com/office/drawing/2014/main" id="{7485CE69-4ED9-2711-2842-C55073D34107}"/>
              </a:ext>
            </a:extLst>
          </p:cNvPr>
          <p:cNvCxnSpPr/>
          <p:nvPr/>
        </p:nvCxnSpPr>
        <p:spPr>
          <a:xfrm>
            <a:off x="3492334" y="5216299"/>
            <a:ext cx="1634326" cy="0"/>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pic>
        <p:nvPicPr>
          <p:cNvPr id="30" name="Graphic 29" descr="Clipboard outline">
            <a:extLst>
              <a:ext uri="{FF2B5EF4-FFF2-40B4-BE49-F238E27FC236}">
                <a16:creationId xmlns:a16="http://schemas.microsoft.com/office/drawing/2014/main" id="{6D7574CB-DAAF-F6AF-2D94-1C5CA92AA5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70938" y="4175688"/>
            <a:ext cx="914400" cy="914400"/>
          </a:xfrm>
          <a:prstGeom prst="rect">
            <a:avLst/>
          </a:prstGeom>
        </p:spPr>
      </p:pic>
      <p:sp>
        <p:nvSpPr>
          <p:cNvPr id="31" name="Oval 30">
            <a:extLst>
              <a:ext uri="{FF2B5EF4-FFF2-40B4-BE49-F238E27FC236}">
                <a16:creationId xmlns:a16="http://schemas.microsoft.com/office/drawing/2014/main" id="{C46759BA-EA65-B1B8-0EC2-4C46A764E982}"/>
              </a:ext>
            </a:extLst>
          </p:cNvPr>
          <p:cNvSpPr/>
          <p:nvPr/>
        </p:nvSpPr>
        <p:spPr>
          <a:xfrm>
            <a:off x="9933591" y="1852937"/>
            <a:ext cx="2377440" cy="2377440"/>
          </a:xfrm>
          <a:prstGeom prst="ellipse">
            <a:avLst/>
          </a:prstGeom>
          <a:solidFill>
            <a:schemeClr val="accent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D33A985-3C1D-F700-0CCC-EDA09B320EB1}"/>
              </a:ext>
            </a:extLst>
          </p:cNvPr>
          <p:cNvSpPr txBox="1"/>
          <p:nvPr/>
        </p:nvSpPr>
        <p:spPr>
          <a:xfrm>
            <a:off x="10341254" y="3005230"/>
            <a:ext cx="1562115" cy="1200329"/>
          </a:xfrm>
          <a:prstGeom prst="rect">
            <a:avLst/>
          </a:prstGeom>
          <a:noFill/>
        </p:spPr>
        <p:txBody>
          <a:bodyPr wrap="square" rtlCol="0">
            <a:spAutoFit/>
          </a:bodyPr>
          <a:lstStyle/>
          <a:p>
            <a:pPr algn="ctr"/>
            <a:r>
              <a:rPr lang="en-US" sz="7200" b="1" dirty="0">
                <a:solidFill>
                  <a:schemeClr val="bg1"/>
                </a:solidFill>
              </a:rPr>
              <a:t>13</a:t>
            </a:r>
          </a:p>
        </p:txBody>
      </p:sp>
      <p:cxnSp>
        <p:nvCxnSpPr>
          <p:cNvPr id="35" name="Straight Connector 34">
            <a:extLst>
              <a:ext uri="{FF2B5EF4-FFF2-40B4-BE49-F238E27FC236}">
                <a16:creationId xmlns:a16="http://schemas.microsoft.com/office/drawing/2014/main" id="{6FD45D33-23CA-A330-CE5B-6C8E282022E2}"/>
              </a:ext>
            </a:extLst>
          </p:cNvPr>
          <p:cNvCxnSpPr/>
          <p:nvPr/>
        </p:nvCxnSpPr>
        <p:spPr>
          <a:xfrm>
            <a:off x="10269043" y="3062205"/>
            <a:ext cx="1634326" cy="0"/>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0E67AB0D-5A53-51C3-F376-3E534D3C6541}"/>
              </a:ext>
            </a:extLst>
          </p:cNvPr>
          <p:cNvSpPr/>
          <p:nvPr/>
        </p:nvSpPr>
        <p:spPr>
          <a:xfrm>
            <a:off x="8684026" y="4390366"/>
            <a:ext cx="2743200" cy="2743200"/>
          </a:xfrm>
          <a:prstGeom prst="ellipse">
            <a:avLst/>
          </a:prstGeom>
          <a:solidFill>
            <a:schemeClr val="accent5"/>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A3AE228F-395B-3251-FD64-CAC86CFED840}"/>
              </a:ext>
            </a:extLst>
          </p:cNvPr>
          <p:cNvSpPr txBox="1"/>
          <p:nvPr/>
        </p:nvSpPr>
        <p:spPr>
          <a:xfrm>
            <a:off x="8802009" y="5532948"/>
            <a:ext cx="2583431" cy="1200329"/>
          </a:xfrm>
          <a:prstGeom prst="rect">
            <a:avLst/>
          </a:prstGeom>
          <a:noFill/>
        </p:spPr>
        <p:txBody>
          <a:bodyPr wrap="square" rtlCol="0">
            <a:spAutoFit/>
          </a:bodyPr>
          <a:lstStyle/>
          <a:p>
            <a:pPr algn="ctr"/>
            <a:r>
              <a:rPr lang="en-US" sz="7200" b="1" dirty="0">
                <a:solidFill>
                  <a:schemeClr val="bg1"/>
                </a:solidFill>
              </a:rPr>
              <a:t>5,300</a:t>
            </a:r>
          </a:p>
        </p:txBody>
      </p:sp>
      <p:cxnSp>
        <p:nvCxnSpPr>
          <p:cNvPr id="40" name="Straight Connector 39">
            <a:extLst>
              <a:ext uri="{FF2B5EF4-FFF2-40B4-BE49-F238E27FC236}">
                <a16:creationId xmlns:a16="http://schemas.microsoft.com/office/drawing/2014/main" id="{B3DE78B9-95A7-38BC-094E-1D2A030534C1}"/>
              </a:ext>
            </a:extLst>
          </p:cNvPr>
          <p:cNvCxnSpPr/>
          <p:nvPr/>
        </p:nvCxnSpPr>
        <p:spPr>
          <a:xfrm>
            <a:off x="9204405" y="5610471"/>
            <a:ext cx="1634326" cy="0"/>
          </a:xfrm>
          <a:prstGeom prst="line">
            <a:avLst/>
          </a:prstGeom>
          <a:ln>
            <a:solidFill>
              <a:schemeClr val="bg1"/>
            </a:solidFill>
            <a:prstDash val="sysDash"/>
          </a:ln>
        </p:spPr>
        <p:style>
          <a:lnRef idx="2">
            <a:schemeClr val="accent1"/>
          </a:lnRef>
          <a:fillRef idx="0">
            <a:schemeClr val="accent1"/>
          </a:fillRef>
          <a:effectRef idx="1">
            <a:schemeClr val="accent1"/>
          </a:effectRef>
          <a:fontRef idx="minor">
            <a:schemeClr val="tx1"/>
          </a:fontRef>
        </p:style>
      </p:cxnSp>
      <p:pic>
        <p:nvPicPr>
          <p:cNvPr id="42" name="Graphic 41" descr="Internet outline">
            <a:extLst>
              <a:ext uri="{FF2B5EF4-FFF2-40B4-BE49-F238E27FC236}">
                <a16:creationId xmlns:a16="http://schemas.microsoft.com/office/drawing/2014/main" id="{95AE867C-EC50-5154-1CF4-8EB563BE9B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63726" y="4664862"/>
            <a:ext cx="914400" cy="914400"/>
          </a:xfrm>
          <a:prstGeom prst="rect">
            <a:avLst/>
          </a:prstGeom>
        </p:spPr>
      </p:pic>
      <p:pic>
        <p:nvPicPr>
          <p:cNvPr id="44" name="Graphic 43" descr="Chat outline">
            <a:extLst>
              <a:ext uri="{FF2B5EF4-FFF2-40B4-BE49-F238E27FC236}">
                <a16:creationId xmlns:a16="http://schemas.microsoft.com/office/drawing/2014/main" id="{7F064B1F-4553-3D8A-B0D6-E71CDC59CD0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4917" y="2130358"/>
            <a:ext cx="914400" cy="914400"/>
          </a:xfrm>
          <a:prstGeom prst="rect">
            <a:avLst/>
          </a:prstGeom>
        </p:spPr>
      </p:pic>
    </p:spTree>
    <p:extLst>
      <p:ext uri="{BB962C8B-B14F-4D97-AF65-F5344CB8AC3E}">
        <p14:creationId xmlns:p14="http://schemas.microsoft.com/office/powerpoint/2010/main" val="1625466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DB58-B360-5F0C-7E0E-614B4F57939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B78B78B-893A-AB06-A4C7-89AFFAB20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837" y="3016759"/>
            <a:ext cx="5212080" cy="2979349"/>
          </a:xfrm>
          <a:prstGeom prst="rect">
            <a:avLst/>
          </a:prstGeom>
        </p:spPr>
      </p:pic>
      <p:sp>
        <p:nvSpPr>
          <p:cNvPr id="4" name="Rectangle 3">
            <a:extLst>
              <a:ext uri="{FF2B5EF4-FFF2-40B4-BE49-F238E27FC236}">
                <a16:creationId xmlns:a16="http://schemas.microsoft.com/office/drawing/2014/main" id="{828E1A55-8DE3-4349-77A4-CE1338DE5B65}"/>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3B08D19-1CAC-A937-4A24-67C467B1E2B0}"/>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745FDE1-3F44-3A03-E733-78BA2E0555F3}"/>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sp>
        <p:nvSpPr>
          <p:cNvPr id="3" name="Title 1">
            <a:extLst>
              <a:ext uri="{FF2B5EF4-FFF2-40B4-BE49-F238E27FC236}">
                <a16:creationId xmlns:a16="http://schemas.microsoft.com/office/drawing/2014/main" id="{04B229F5-25C9-7C50-82D3-50252874F678}"/>
              </a:ext>
            </a:extLst>
          </p:cNvPr>
          <p:cNvSpPr>
            <a:spLocks noGrp="1"/>
          </p:cNvSpPr>
          <p:nvPr>
            <p:ph type="title"/>
          </p:nvPr>
        </p:nvSpPr>
        <p:spPr>
          <a:xfrm>
            <a:off x="579399" y="1762601"/>
            <a:ext cx="5257800" cy="975064"/>
          </a:xfrm>
        </p:spPr>
        <p:txBody>
          <a:bodyPr>
            <a:normAutofit/>
          </a:bodyPr>
          <a:lstStyle/>
          <a:p>
            <a:r>
              <a:rPr lang="en-US" sz="3600" dirty="0">
                <a:solidFill>
                  <a:srgbClr val="105664"/>
                </a:solidFill>
                <a:latin typeface="Open Sans" panose="020B0606030504020204" pitchFamily="34" charset="0"/>
              </a:rPr>
              <a:t>KPIs – Network-Wide</a:t>
            </a:r>
          </a:p>
        </p:txBody>
      </p:sp>
      <p:cxnSp>
        <p:nvCxnSpPr>
          <p:cNvPr id="5" name="Straight Connector 4">
            <a:extLst>
              <a:ext uri="{FF2B5EF4-FFF2-40B4-BE49-F238E27FC236}">
                <a16:creationId xmlns:a16="http://schemas.microsoft.com/office/drawing/2014/main" id="{7A946D4D-C34D-480A-9CF9-7CA0F5256BBE}"/>
              </a:ext>
            </a:extLst>
          </p:cNvPr>
          <p:cNvCxnSpPr>
            <a:cxnSpLocks/>
          </p:cNvCxnSpPr>
          <p:nvPr/>
        </p:nvCxnSpPr>
        <p:spPr>
          <a:xfrm>
            <a:off x="661174" y="2429443"/>
            <a:ext cx="4570844"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grpSp>
        <p:nvGrpSpPr>
          <p:cNvPr id="33" name="Group 32">
            <a:extLst>
              <a:ext uri="{FF2B5EF4-FFF2-40B4-BE49-F238E27FC236}">
                <a16:creationId xmlns:a16="http://schemas.microsoft.com/office/drawing/2014/main" id="{165B98C9-C306-1082-8D93-7186E3990649}"/>
              </a:ext>
            </a:extLst>
          </p:cNvPr>
          <p:cNvGrpSpPr/>
          <p:nvPr/>
        </p:nvGrpSpPr>
        <p:grpSpPr>
          <a:xfrm>
            <a:off x="9450788" y="5040621"/>
            <a:ext cx="2020149" cy="1266244"/>
            <a:chOff x="661174" y="3041803"/>
            <a:chExt cx="2020149" cy="1266244"/>
          </a:xfrm>
        </p:grpSpPr>
        <p:sp>
          <p:nvSpPr>
            <p:cNvPr id="31" name="Title 1">
              <a:extLst>
                <a:ext uri="{FF2B5EF4-FFF2-40B4-BE49-F238E27FC236}">
                  <a16:creationId xmlns:a16="http://schemas.microsoft.com/office/drawing/2014/main" id="{B3D1D32C-F852-0877-1DD7-885D20A86B63}"/>
                </a:ext>
              </a:extLst>
            </p:cNvPr>
            <p:cNvSpPr txBox="1">
              <a:spLocks/>
            </p:cNvSpPr>
            <p:nvPr/>
          </p:nvSpPr>
          <p:spPr>
            <a:xfrm>
              <a:off x="661174" y="3041803"/>
              <a:ext cx="1569475"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105664"/>
                  </a:solidFill>
                  <a:latin typeface="Open Sans" panose="020B0606030504020204" pitchFamily="34" charset="0"/>
                </a:rPr>
                <a:t>4.61</a:t>
              </a:r>
            </a:p>
          </p:txBody>
        </p:sp>
        <p:sp>
          <p:nvSpPr>
            <p:cNvPr id="32" name="Title 1">
              <a:extLst>
                <a:ext uri="{FF2B5EF4-FFF2-40B4-BE49-F238E27FC236}">
                  <a16:creationId xmlns:a16="http://schemas.microsoft.com/office/drawing/2014/main" id="{822B86F0-4218-1A00-82FA-9E4D051C8730}"/>
                </a:ext>
              </a:extLst>
            </p:cNvPr>
            <p:cNvSpPr txBox="1">
              <a:spLocks/>
            </p:cNvSpPr>
            <p:nvPr/>
          </p:nvSpPr>
          <p:spPr>
            <a:xfrm>
              <a:off x="661174" y="3717046"/>
              <a:ext cx="2020149" cy="59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dirty="0">
                  <a:solidFill>
                    <a:srgbClr val="105664"/>
                  </a:solidFill>
                  <a:latin typeface="Open Sans" panose="020B0606030504020204" pitchFamily="34" charset="0"/>
                </a:rPr>
                <a:t>Satisfaction</a:t>
              </a:r>
            </a:p>
          </p:txBody>
        </p:sp>
      </p:grpSp>
      <p:grpSp>
        <p:nvGrpSpPr>
          <p:cNvPr id="34" name="Group 33">
            <a:extLst>
              <a:ext uri="{FF2B5EF4-FFF2-40B4-BE49-F238E27FC236}">
                <a16:creationId xmlns:a16="http://schemas.microsoft.com/office/drawing/2014/main" id="{03ADB72A-7C84-4265-1438-D529D78EDC90}"/>
              </a:ext>
            </a:extLst>
          </p:cNvPr>
          <p:cNvGrpSpPr/>
          <p:nvPr/>
        </p:nvGrpSpPr>
        <p:grpSpPr>
          <a:xfrm>
            <a:off x="1308439" y="5046225"/>
            <a:ext cx="2020149" cy="1266244"/>
            <a:chOff x="661174" y="3041803"/>
            <a:chExt cx="2020149" cy="1266244"/>
          </a:xfrm>
        </p:grpSpPr>
        <p:sp>
          <p:nvSpPr>
            <p:cNvPr id="35" name="Title 1">
              <a:extLst>
                <a:ext uri="{FF2B5EF4-FFF2-40B4-BE49-F238E27FC236}">
                  <a16:creationId xmlns:a16="http://schemas.microsoft.com/office/drawing/2014/main" id="{4ED668BC-4E07-59AA-DE76-FF524B7BEDBC}"/>
                </a:ext>
              </a:extLst>
            </p:cNvPr>
            <p:cNvSpPr txBox="1">
              <a:spLocks/>
            </p:cNvSpPr>
            <p:nvPr/>
          </p:nvSpPr>
          <p:spPr>
            <a:xfrm>
              <a:off x="661174" y="3041803"/>
              <a:ext cx="1569475"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EA7854"/>
                  </a:solidFill>
                  <a:latin typeface="Open Sans" panose="020B0606030504020204" pitchFamily="34" charset="0"/>
                </a:rPr>
                <a:t>5.54</a:t>
              </a:r>
            </a:p>
          </p:txBody>
        </p:sp>
        <p:sp>
          <p:nvSpPr>
            <p:cNvPr id="36" name="Title 1">
              <a:extLst>
                <a:ext uri="{FF2B5EF4-FFF2-40B4-BE49-F238E27FC236}">
                  <a16:creationId xmlns:a16="http://schemas.microsoft.com/office/drawing/2014/main" id="{308F7D6E-5D3D-7E8B-0802-3F6FEB902E80}"/>
                </a:ext>
              </a:extLst>
            </p:cNvPr>
            <p:cNvSpPr txBox="1">
              <a:spLocks/>
            </p:cNvSpPr>
            <p:nvPr/>
          </p:nvSpPr>
          <p:spPr>
            <a:xfrm>
              <a:off x="661174" y="3717046"/>
              <a:ext cx="2020149" cy="59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dirty="0">
                  <a:solidFill>
                    <a:srgbClr val="EA7854"/>
                  </a:solidFill>
                  <a:latin typeface="Open Sans" panose="020B0606030504020204" pitchFamily="34" charset="0"/>
                </a:rPr>
                <a:t>Reliability</a:t>
              </a:r>
            </a:p>
          </p:txBody>
        </p:sp>
      </p:grpSp>
      <p:grpSp>
        <p:nvGrpSpPr>
          <p:cNvPr id="37" name="Group 36">
            <a:extLst>
              <a:ext uri="{FF2B5EF4-FFF2-40B4-BE49-F238E27FC236}">
                <a16:creationId xmlns:a16="http://schemas.microsoft.com/office/drawing/2014/main" id="{C422BCC2-4ECD-0523-0432-58713F8C8B27}"/>
              </a:ext>
            </a:extLst>
          </p:cNvPr>
          <p:cNvGrpSpPr/>
          <p:nvPr/>
        </p:nvGrpSpPr>
        <p:grpSpPr>
          <a:xfrm>
            <a:off x="4310903" y="5046225"/>
            <a:ext cx="2020149" cy="1266244"/>
            <a:chOff x="661174" y="3041803"/>
            <a:chExt cx="2020149" cy="1266244"/>
          </a:xfrm>
        </p:grpSpPr>
        <p:sp>
          <p:nvSpPr>
            <p:cNvPr id="38" name="Title 1">
              <a:extLst>
                <a:ext uri="{FF2B5EF4-FFF2-40B4-BE49-F238E27FC236}">
                  <a16:creationId xmlns:a16="http://schemas.microsoft.com/office/drawing/2014/main" id="{33EFEC75-51BE-D787-A5F5-B143512CAC8A}"/>
                </a:ext>
              </a:extLst>
            </p:cNvPr>
            <p:cNvSpPr txBox="1">
              <a:spLocks/>
            </p:cNvSpPr>
            <p:nvPr/>
          </p:nvSpPr>
          <p:spPr>
            <a:xfrm>
              <a:off x="661174" y="3041803"/>
              <a:ext cx="1569475"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105664"/>
                  </a:solidFill>
                  <a:latin typeface="Open Sans" panose="020B0606030504020204" pitchFamily="34" charset="0"/>
                </a:rPr>
                <a:t>5.03</a:t>
              </a:r>
            </a:p>
          </p:txBody>
        </p:sp>
        <p:sp>
          <p:nvSpPr>
            <p:cNvPr id="39" name="Title 1">
              <a:extLst>
                <a:ext uri="{FF2B5EF4-FFF2-40B4-BE49-F238E27FC236}">
                  <a16:creationId xmlns:a16="http://schemas.microsoft.com/office/drawing/2014/main" id="{8C5C696C-F018-E2E9-7AE6-45A95894678B}"/>
                </a:ext>
              </a:extLst>
            </p:cNvPr>
            <p:cNvSpPr txBox="1">
              <a:spLocks/>
            </p:cNvSpPr>
            <p:nvPr/>
          </p:nvSpPr>
          <p:spPr>
            <a:xfrm>
              <a:off x="661174" y="3717046"/>
              <a:ext cx="2020149" cy="59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dirty="0">
                  <a:solidFill>
                    <a:srgbClr val="105664"/>
                  </a:solidFill>
                  <a:latin typeface="Open Sans" panose="020B0606030504020204" pitchFamily="34" charset="0"/>
                </a:rPr>
                <a:t>Safety</a:t>
              </a:r>
            </a:p>
          </p:txBody>
        </p:sp>
      </p:grpSp>
      <p:grpSp>
        <p:nvGrpSpPr>
          <p:cNvPr id="40" name="Group 39">
            <a:extLst>
              <a:ext uri="{FF2B5EF4-FFF2-40B4-BE49-F238E27FC236}">
                <a16:creationId xmlns:a16="http://schemas.microsoft.com/office/drawing/2014/main" id="{59C78CBE-9E0E-099A-B426-8ADF10BDBD81}"/>
              </a:ext>
            </a:extLst>
          </p:cNvPr>
          <p:cNvGrpSpPr/>
          <p:nvPr/>
        </p:nvGrpSpPr>
        <p:grpSpPr>
          <a:xfrm>
            <a:off x="6835702" y="5025365"/>
            <a:ext cx="2020149" cy="1266244"/>
            <a:chOff x="661174" y="3041803"/>
            <a:chExt cx="2020149" cy="1266244"/>
          </a:xfrm>
        </p:grpSpPr>
        <p:sp>
          <p:nvSpPr>
            <p:cNvPr id="41" name="Title 1">
              <a:extLst>
                <a:ext uri="{FF2B5EF4-FFF2-40B4-BE49-F238E27FC236}">
                  <a16:creationId xmlns:a16="http://schemas.microsoft.com/office/drawing/2014/main" id="{19CFD6E1-6B7F-4CDB-8ECC-8C22C91A1577}"/>
                </a:ext>
              </a:extLst>
            </p:cNvPr>
            <p:cNvSpPr txBox="1">
              <a:spLocks/>
            </p:cNvSpPr>
            <p:nvPr/>
          </p:nvSpPr>
          <p:spPr>
            <a:xfrm>
              <a:off x="661174" y="3041803"/>
              <a:ext cx="1569475"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EA7854"/>
                  </a:solidFill>
                  <a:latin typeface="Open Sans" panose="020B0606030504020204" pitchFamily="34" charset="0"/>
                </a:rPr>
                <a:t>4.83</a:t>
              </a:r>
            </a:p>
          </p:txBody>
        </p:sp>
        <p:sp>
          <p:nvSpPr>
            <p:cNvPr id="42" name="Title 1">
              <a:extLst>
                <a:ext uri="{FF2B5EF4-FFF2-40B4-BE49-F238E27FC236}">
                  <a16:creationId xmlns:a16="http://schemas.microsoft.com/office/drawing/2014/main" id="{2E65097B-27F9-FBEE-377B-6FB436C09F32}"/>
                </a:ext>
              </a:extLst>
            </p:cNvPr>
            <p:cNvSpPr txBox="1">
              <a:spLocks/>
            </p:cNvSpPr>
            <p:nvPr/>
          </p:nvSpPr>
          <p:spPr>
            <a:xfrm>
              <a:off x="661174" y="3717046"/>
              <a:ext cx="2020149" cy="59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400" dirty="0">
                  <a:solidFill>
                    <a:srgbClr val="EA7854"/>
                  </a:solidFill>
                  <a:latin typeface="Open Sans" panose="020B0606030504020204" pitchFamily="34" charset="0"/>
                </a:rPr>
                <a:t>Efficiency</a:t>
              </a:r>
            </a:p>
          </p:txBody>
        </p:sp>
      </p:grpSp>
      <p:pic>
        <p:nvPicPr>
          <p:cNvPr id="10" name="Picture 9">
            <a:extLst>
              <a:ext uri="{FF2B5EF4-FFF2-40B4-BE49-F238E27FC236}">
                <a16:creationId xmlns:a16="http://schemas.microsoft.com/office/drawing/2014/main" id="{8A97E4D5-E074-D0B8-B26B-BC48FDBA5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9674" y="3398430"/>
            <a:ext cx="4769428" cy="1645920"/>
          </a:xfrm>
          <a:prstGeom prst="rect">
            <a:avLst/>
          </a:prstGeom>
        </p:spPr>
      </p:pic>
      <p:pic>
        <p:nvPicPr>
          <p:cNvPr id="12" name="Picture 11">
            <a:extLst>
              <a:ext uri="{FF2B5EF4-FFF2-40B4-BE49-F238E27FC236}">
                <a16:creationId xmlns:a16="http://schemas.microsoft.com/office/drawing/2014/main" id="{19B323EB-08F1-2CB0-E380-8936E80CF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116" y="3414783"/>
            <a:ext cx="4721142" cy="1645920"/>
          </a:xfrm>
          <a:prstGeom prst="rect">
            <a:avLst/>
          </a:prstGeom>
        </p:spPr>
      </p:pic>
      <p:pic>
        <p:nvPicPr>
          <p:cNvPr id="16" name="Picture 15">
            <a:extLst>
              <a:ext uri="{FF2B5EF4-FFF2-40B4-BE49-F238E27FC236}">
                <a16:creationId xmlns:a16="http://schemas.microsoft.com/office/drawing/2014/main" id="{1E58CC35-543B-FAC9-3A7A-D26D2D6720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7177" y="3161102"/>
            <a:ext cx="4753761" cy="1828800"/>
          </a:xfrm>
          <a:prstGeom prst="rect">
            <a:avLst/>
          </a:prstGeom>
        </p:spPr>
      </p:pic>
    </p:spTree>
    <p:extLst>
      <p:ext uri="{BB962C8B-B14F-4D97-AF65-F5344CB8AC3E}">
        <p14:creationId xmlns:p14="http://schemas.microsoft.com/office/powerpoint/2010/main" val="2759281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29D3B-9A10-5634-865F-85A47AD3F3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7704AAD-F9B0-DD5F-76AC-80C6434FDE4C}"/>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3D8C8AB-6A18-A717-C761-2946DDD13DDF}"/>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3FBCB574-457A-BF56-765E-9FABB0C0175D}"/>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graphicFrame>
        <p:nvGraphicFramePr>
          <p:cNvPr id="2" name="Table 1">
            <a:extLst>
              <a:ext uri="{FF2B5EF4-FFF2-40B4-BE49-F238E27FC236}">
                <a16:creationId xmlns:a16="http://schemas.microsoft.com/office/drawing/2014/main" id="{8A8E23F0-DB3C-D460-DCE9-45E0CF35EC1A}"/>
              </a:ext>
            </a:extLst>
          </p:cNvPr>
          <p:cNvGraphicFramePr>
            <a:graphicFrameLocks noGrp="1"/>
          </p:cNvGraphicFramePr>
          <p:nvPr/>
        </p:nvGraphicFramePr>
        <p:xfrm>
          <a:off x="661174" y="2809578"/>
          <a:ext cx="8228275" cy="3200400"/>
        </p:xfrm>
        <a:graphic>
          <a:graphicData uri="http://schemas.openxmlformats.org/drawingml/2006/table">
            <a:tbl>
              <a:tblPr>
                <a:solidFill>
                  <a:schemeClr val="bg1"/>
                </a:solidFill>
              </a:tblPr>
              <a:tblGrid>
                <a:gridCol w="1644595">
                  <a:extLst>
                    <a:ext uri="{9D8B030D-6E8A-4147-A177-3AD203B41FA5}">
                      <a16:colId xmlns:a16="http://schemas.microsoft.com/office/drawing/2014/main" val="4040175143"/>
                    </a:ext>
                  </a:extLst>
                </a:gridCol>
                <a:gridCol w="1645920">
                  <a:extLst>
                    <a:ext uri="{9D8B030D-6E8A-4147-A177-3AD203B41FA5}">
                      <a16:colId xmlns:a16="http://schemas.microsoft.com/office/drawing/2014/main" val="844103282"/>
                    </a:ext>
                  </a:extLst>
                </a:gridCol>
                <a:gridCol w="1645920">
                  <a:extLst>
                    <a:ext uri="{9D8B030D-6E8A-4147-A177-3AD203B41FA5}">
                      <a16:colId xmlns:a16="http://schemas.microsoft.com/office/drawing/2014/main" val="1494881842"/>
                    </a:ext>
                  </a:extLst>
                </a:gridCol>
                <a:gridCol w="1645920">
                  <a:extLst>
                    <a:ext uri="{9D8B030D-6E8A-4147-A177-3AD203B41FA5}">
                      <a16:colId xmlns:a16="http://schemas.microsoft.com/office/drawing/2014/main" val="3289707032"/>
                    </a:ext>
                  </a:extLst>
                </a:gridCol>
                <a:gridCol w="1645920">
                  <a:extLst>
                    <a:ext uri="{9D8B030D-6E8A-4147-A177-3AD203B41FA5}">
                      <a16:colId xmlns:a16="http://schemas.microsoft.com/office/drawing/2014/main" val="1996528396"/>
                    </a:ext>
                  </a:extLst>
                </a:gridCol>
              </a:tblGrid>
              <a:tr h="640080">
                <a:tc>
                  <a:txBody>
                    <a:bodyPr/>
                    <a:lstStyle/>
                    <a:p>
                      <a:pPr marL="182880" marR="0"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Mode</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Satisfaction</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Reliability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Efficiency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Safety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2876750068"/>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Walking</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2.91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2.89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2.46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8334171"/>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Cycling</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2.23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2.39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2.63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1.52</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25052458"/>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Transit</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1.78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1.51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1.6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2.78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6609745"/>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Driving</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3.08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3.21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3.17</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3.25</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65256795"/>
                  </a:ext>
                </a:extLst>
              </a:tr>
            </a:tbl>
          </a:graphicData>
        </a:graphic>
      </p:graphicFrame>
      <p:sp>
        <p:nvSpPr>
          <p:cNvPr id="3" name="Title 1">
            <a:extLst>
              <a:ext uri="{FF2B5EF4-FFF2-40B4-BE49-F238E27FC236}">
                <a16:creationId xmlns:a16="http://schemas.microsoft.com/office/drawing/2014/main" id="{D097F3CE-F65E-F63F-4BFD-D72EE686B0F4}"/>
              </a:ext>
            </a:extLst>
          </p:cNvPr>
          <p:cNvSpPr>
            <a:spLocks noGrp="1"/>
          </p:cNvSpPr>
          <p:nvPr>
            <p:ph type="title"/>
          </p:nvPr>
        </p:nvSpPr>
        <p:spPr>
          <a:xfrm>
            <a:off x="579399" y="1762601"/>
            <a:ext cx="5257800" cy="975064"/>
          </a:xfrm>
        </p:spPr>
        <p:txBody>
          <a:bodyPr>
            <a:normAutofit/>
          </a:bodyPr>
          <a:lstStyle/>
          <a:p>
            <a:r>
              <a:rPr lang="en-US" sz="3600" dirty="0">
                <a:solidFill>
                  <a:srgbClr val="105664"/>
                </a:solidFill>
                <a:latin typeface="Open Sans" panose="020B0606030504020204" pitchFamily="34" charset="0"/>
              </a:rPr>
              <a:t>KPIs by Mode</a:t>
            </a:r>
          </a:p>
        </p:txBody>
      </p:sp>
      <p:cxnSp>
        <p:nvCxnSpPr>
          <p:cNvPr id="5" name="Straight Connector 4">
            <a:extLst>
              <a:ext uri="{FF2B5EF4-FFF2-40B4-BE49-F238E27FC236}">
                <a16:creationId xmlns:a16="http://schemas.microsoft.com/office/drawing/2014/main" id="{DEB3771B-8BAD-C7E6-10C1-4A7AE7BEB666}"/>
              </a:ext>
            </a:extLst>
          </p:cNvPr>
          <p:cNvCxnSpPr>
            <a:cxnSpLocks/>
          </p:cNvCxnSpPr>
          <p:nvPr/>
        </p:nvCxnSpPr>
        <p:spPr>
          <a:xfrm>
            <a:off x="661174" y="2429443"/>
            <a:ext cx="3010176"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cxnSp>
        <p:nvCxnSpPr>
          <p:cNvPr id="7" name="Connector: Elbow 6">
            <a:extLst>
              <a:ext uri="{FF2B5EF4-FFF2-40B4-BE49-F238E27FC236}">
                <a16:creationId xmlns:a16="http://schemas.microsoft.com/office/drawing/2014/main" id="{0785E13B-E6CA-0F96-BD06-7922AB91C915}"/>
              </a:ext>
            </a:extLst>
          </p:cNvPr>
          <p:cNvCxnSpPr>
            <a:cxnSpLocks/>
            <a:stCxn id="8" idx="2"/>
            <a:endCxn id="2" idx="3"/>
          </p:cNvCxnSpPr>
          <p:nvPr/>
        </p:nvCxnSpPr>
        <p:spPr>
          <a:xfrm rot="5400000">
            <a:off x="9452137" y="3365711"/>
            <a:ext cx="481379" cy="1606754"/>
          </a:xfrm>
          <a:prstGeom prst="bentConnector2">
            <a:avLst/>
          </a:prstGeom>
          <a:ln w="38100">
            <a:solidFill>
              <a:srgbClr val="105664"/>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04B2AD5-AB62-0281-CF18-F543D4E778C4}"/>
              </a:ext>
            </a:extLst>
          </p:cNvPr>
          <p:cNvSpPr txBox="1"/>
          <p:nvPr/>
        </p:nvSpPr>
        <p:spPr>
          <a:xfrm>
            <a:off x="9082400" y="2604960"/>
            <a:ext cx="2827605" cy="1323439"/>
          </a:xfrm>
          <a:prstGeom prst="rect">
            <a:avLst/>
          </a:prstGeom>
          <a:noFill/>
          <a:ln w="38100">
            <a:solidFill>
              <a:srgbClr val="105664"/>
            </a:solidFill>
            <a:prstDash val="sysDash"/>
          </a:ln>
        </p:spPr>
        <p:txBody>
          <a:bodyPr wrap="square">
            <a:spAutoFit/>
          </a:bodyPr>
          <a:lstStyle/>
          <a:p>
            <a:r>
              <a:rPr lang="en-US" sz="2000" b="1" dirty="0">
                <a:solidFill>
                  <a:schemeClr val="tx1">
                    <a:lumMod val="65000"/>
                    <a:lumOff val="35000"/>
                  </a:schemeClr>
                </a:solidFill>
                <a:latin typeface="Open Sans" panose="020B0606030504020204" pitchFamily="34" charset="0"/>
              </a:rPr>
              <a:t>Survey respondents ranked each mode based on the four KPIs</a:t>
            </a:r>
          </a:p>
        </p:txBody>
      </p:sp>
    </p:spTree>
    <p:extLst>
      <p:ext uri="{BB962C8B-B14F-4D97-AF65-F5344CB8AC3E}">
        <p14:creationId xmlns:p14="http://schemas.microsoft.com/office/powerpoint/2010/main" val="3329252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1A535-EAFB-1C42-B46A-E242F799CD3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2872311-C3AB-AE2E-E86F-0BF7B197E49A}"/>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FF2A91B-E5E6-2DAD-E1AE-51DEA073F12A}"/>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799B09F-7D46-1AD1-2C72-8FC0D8B9CAA6}"/>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graphicFrame>
        <p:nvGraphicFramePr>
          <p:cNvPr id="2" name="Table 1">
            <a:extLst>
              <a:ext uri="{FF2B5EF4-FFF2-40B4-BE49-F238E27FC236}">
                <a16:creationId xmlns:a16="http://schemas.microsoft.com/office/drawing/2014/main" id="{6E378A35-1977-CA22-B7C6-920F44812C60}"/>
              </a:ext>
            </a:extLst>
          </p:cNvPr>
          <p:cNvGraphicFramePr>
            <a:graphicFrameLocks noGrp="1"/>
          </p:cNvGraphicFramePr>
          <p:nvPr/>
        </p:nvGraphicFramePr>
        <p:xfrm>
          <a:off x="661174" y="2809578"/>
          <a:ext cx="8228275" cy="3200400"/>
        </p:xfrm>
        <a:graphic>
          <a:graphicData uri="http://schemas.openxmlformats.org/drawingml/2006/table">
            <a:tbl>
              <a:tblPr>
                <a:solidFill>
                  <a:schemeClr val="bg1"/>
                </a:solidFill>
              </a:tblPr>
              <a:tblGrid>
                <a:gridCol w="1644595">
                  <a:extLst>
                    <a:ext uri="{9D8B030D-6E8A-4147-A177-3AD203B41FA5}">
                      <a16:colId xmlns:a16="http://schemas.microsoft.com/office/drawing/2014/main" val="4040175143"/>
                    </a:ext>
                  </a:extLst>
                </a:gridCol>
                <a:gridCol w="1645920">
                  <a:extLst>
                    <a:ext uri="{9D8B030D-6E8A-4147-A177-3AD203B41FA5}">
                      <a16:colId xmlns:a16="http://schemas.microsoft.com/office/drawing/2014/main" val="844103282"/>
                    </a:ext>
                  </a:extLst>
                </a:gridCol>
                <a:gridCol w="1645920">
                  <a:extLst>
                    <a:ext uri="{9D8B030D-6E8A-4147-A177-3AD203B41FA5}">
                      <a16:colId xmlns:a16="http://schemas.microsoft.com/office/drawing/2014/main" val="1494881842"/>
                    </a:ext>
                  </a:extLst>
                </a:gridCol>
                <a:gridCol w="1645920">
                  <a:extLst>
                    <a:ext uri="{9D8B030D-6E8A-4147-A177-3AD203B41FA5}">
                      <a16:colId xmlns:a16="http://schemas.microsoft.com/office/drawing/2014/main" val="3289707032"/>
                    </a:ext>
                  </a:extLst>
                </a:gridCol>
                <a:gridCol w="1645920">
                  <a:extLst>
                    <a:ext uri="{9D8B030D-6E8A-4147-A177-3AD203B41FA5}">
                      <a16:colId xmlns:a16="http://schemas.microsoft.com/office/drawing/2014/main" val="1996528396"/>
                    </a:ext>
                  </a:extLst>
                </a:gridCol>
              </a:tblGrid>
              <a:tr h="640080">
                <a:tc>
                  <a:txBody>
                    <a:bodyPr/>
                    <a:lstStyle/>
                    <a:p>
                      <a:pPr marL="182880" marR="0"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Mode</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Satisfaction</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Reliability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Efficiency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Safety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2876750068"/>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Walking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2.91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2.89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2.46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8334171"/>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Cycling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2.23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2.39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2.63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1.52</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25052458"/>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Transit</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1.78</a:t>
                      </a:r>
                      <a:endParaRPr lang="en-US" sz="200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1.51</a:t>
                      </a:r>
                      <a:endParaRPr lang="en-US" sz="200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1.6</a:t>
                      </a:r>
                      <a:endParaRPr lang="en-US" sz="200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6609745"/>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Driving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3.08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3.21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3.17</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3.25</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65256795"/>
                  </a:ext>
                </a:extLst>
              </a:tr>
            </a:tbl>
          </a:graphicData>
        </a:graphic>
      </p:graphicFrame>
      <p:sp>
        <p:nvSpPr>
          <p:cNvPr id="3" name="Title 1">
            <a:extLst>
              <a:ext uri="{FF2B5EF4-FFF2-40B4-BE49-F238E27FC236}">
                <a16:creationId xmlns:a16="http://schemas.microsoft.com/office/drawing/2014/main" id="{CE2B9D32-F551-C75E-9147-9871404D0D03}"/>
              </a:ext>
            </a:extLst>
          </p:cNvPr>
          <p:cNvSpPr>
            <a:spLocks noGrp="1"/>
          </p:cNvSpPr>
          <p:nvPr>
            <p:ph type="title"/>
          </p:nvPr>
        </p:nvSpPr>
        <p:spPr>
          <a:xfrm>
            <a:off x="579399" y="1762601"/>
            <a:ext cx="5257800" cy="975064"/>
          </a:xfrm>
        </p:spPr>
        <p:txBody>
          <a:bodyPr>
            <a:normAutofit/>
          </a:bodyPr>
          <a:lstStyle/>
          <a:p>
            <a:r>
              <a:rPr lang="en-US" sz="3600" dirty="0">
                <a:solidFill>
                  <a:srgbClr val="105664"/>
                </a:solidFill>
                <a:latin typeface="Open Sans" panose="020B0606030504020204" pitchFamily="34" charset="0"/>
              </a:rPr>
              <a:t>KPIs by Mode</a:t>
            </a:r>
          </a:p>
        </p:txBody>
      </p:sp>
      <p:cxnSp>
        <p:nvCxnSpPr>
          <p:cNvPr id="5" name="Straight Connector 4">
            <a:extLst>
              <a:ext uri="{FF2B5EF4-FFF2-40B4-BE49-F238E27FC236}">
                <a16:creationId xmlns:a16="http://schemas.microsoft.com/office/drawing/2014/main" id="{C494902D-C9A1-2FE3-2F71-D6511A0BBB66}"/>
              </a:ext>
            </a:extLst>
          </p:cNvPr>
          <p:cNvCxnSpPr>
            <a:cxnSpLocks/>
          </p:cNvCxnSpPr>
          <p:nvPr/>
        </p:nvCxnSpPr>
        <p:spPr>
          <a:xfrm>
            <a:off x="661174" y="2429443"/>
            <a:ext cx="3010176"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cxnSp>
        <p:nvCxnSpPr>
          <p:cNvPr id="7" name="Connector: Elbow 6">
            <a:extLst>
              <a:ext uri="{FF2B5EF4-FFF2-40B4-BE49-F238E27FC236}">
                <a16:creationId xmlns:a16="http://schemas.microsoft.com/office/drawing/2014/main" id="{BE92C313-81C9-44C7-D091-A1E209DD7C1C}"/>
              </a:ext>
            </a:extLst>
          </p:cNvPr>
          <p:cNvCxnSpPr>
            <a:cxnSpLocks/>
            <a:stCxn id="11" idx="2"/>
          </p:cNvCxnSpPr>
          <p:nvPr/>
        </p:nvCxnSpPr>
        <p:spPr>
          <a:xfrm rot="5400000">
            <a:off x="9468340" y="4005213"/>
            <a:ext cx="476034" cy="1633817"/>
          </a:xfrm>
          <a:prstGeom prst="bentConnector2">
            <a:avLst/>
          </a:prstGeom>
          <a:ln w="38100">
            <a:solidFill>
              <a:srgbClr val="105664"/>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2BE25140-EA0B-7668-D28B-8985B1B2DCB8}"/>
              </a:ext>
            </a:extLst>
          </p:cNvPr>
          <p:cNvSpPr txBox="1"/>
          <p:nvPr/>
        </p:nvSpPr>
        <p:spPr>
          <a:xfrm>
            <a:off x="9179958" y="3876218"/>
            <a:ext cx="2686613" cy="707886"/>
          </a:xfrm>
          <a:prstGeom prst="rect">
            <a:avLst/>
          </a:prstGeom>
          <a:noFill/>
          <a:ln w="38100">
            <a:solidFill>
              <a:srgbClr val="105664"/>
            </a:solidFill>
            <a:prstDash val="sysDash"/>
          </a:ln>
        </p:spPr>
        <p:txBody>
          <a:bodyPr wrap="square">
            <a:spAutoFit/>
          </a:bodyPr>
          <a:lstStyle/>
          <a:p>
            <a:r>
              <a:rPr lang="en-US" sz="2000" b="1" dirty="0">
                <a:solidFill>
                  <a:schemeClr val="tx1">
                    <a:lumMod val="65000"/>
                    <a:lumOff val="35000"/>
                  </a:schemeClr>
                </a:solidFill>
                <a:latin typeface="Open Sans" panose="020B0606030504020204" pitchFamily="34" charset="0"/>
              </a:rPr>
              <a:t>Transit was ranked lowest in 3 of 4 KPIs</a:t>
            </a:r>
          </a:p>
        </p:txBody>
      </p:sp>
      <p:sp>
        <p:nvSpPr>
          <p:cNvPr id="6" name="Rectangle: Rounded Corners 5">
            <a:extLst>
              <a:ext uri="{FF2B5EF4-FFF2-40B4-BE49-F238E27FC236}">
                <a16:creationId xmlns:a16="http://schemas.microsoft.com/office/drawing/2014/main" id="{4F19E13A-808D-4A45-700F-87E73FC85087}"/>
              </a:ext>
            </a:extLst>
          </p:cNvPr>
          <p:cNvSpPr/>
          <p:nvPr/>
        </p:nvSpPr>
        <p:spPr>
          <a:xfrm>
            <a:off x="2296529" y="4743449"/>
            <a:ext cx="4959102" cy="647701"/>
          </a:xfrm>
          <a:custGeom>
            <a:avLst/>
            <a:gdLst>
              <a:gd name="csX0" fmla="*/ 0 w 4959102"/>
              <a:gd name="csY0" fmla="*/ 107952 h 647701"/>
              <a:gd name="csX1" fmla="*/ 107952 w 4959102"/>
              <a:gd name="csY1" fmla="*/ 0 h 647701"/>
              <a:gd name="csX2" fmla="*/ 795716 w 4959102"/>
              <a:gd name="csY2" fmla="*/ 0 h 647701"/>
              <a:gd name="csX3" fmla="*/ 1388615 w 4959102"/>
              <a:gd name="csY3" fmla="*/ 0 h 647701"/>
              <a:gd name="csX4" fmla="*/ 1934083 w 4959102"/>
              <a:gd name="csY4" fmla="*/ 0 h 647701"/>
              <a:gd name="csX5" fmla="*/ 2621847 w 4959102"/>
              <a:gd name="csY5" fmla="*/ 0 h 647701"/>
              <a:gd name="csX6" fmla="*/ 3072451 w 4959102"/>
              <a:gd name="csY6" fmla="*/ 0 h 647701"/>
              <a:gd name="csX7" fmla="*/ 3617919 w 4959102"/>
              <a:gd name="csY7" fmla="*/ 0 h 647701"/>
              <a:gd name="csX8" fmla="*/ 4163386 w 4959102"/>
              <a:gd name="csY8" fmla="*/ 0 h 647701"/>
              <a:gd name="csX9" fmla="*/ 4851150 w 4959102"/>
              <a:gd name="csY9" fmla="*/ 0 h 647701"/>
              <a:gd name="csX10" fmla="*/ 4959102 w 4959102"/>
              <a:gd name="csY10" fmla="*/ 107952 h 647701"/>
              <a:gd name="csX11" fmla="*/ 4959102 w 4959102"/>
              <a:gd name="csY11" fmla="*/ 539749 h 647701"/>
              <a:gd name="csX12" fmla="*/ 4851150 w 4959102"/>
              <a:gd name="csY12" fmla="*/ 647701 h 647701"/>
              <a:gd name="csX13" fmla="*/ 4258250 w 4959102"/>
              <a:gd name="csY13" fmla="*/ 647701 h 647701"/>
              <a:gd name="csX14" fmla="*/ 3760214 w 4959102"/>
              <a:gd name="csY14" fmla="*/ 647701 h 647701"/>
              <a:gd name="csX15" fmla="*/ 3072451 w 4959102"/>
              <a:gd name="csY15" fmla="*/ 647701 h 647701"/>
              <a:gd name="csX16" fmla="*/ 2574415 w 4959102"/>
              <a:gd name="csY16" fmla="*/ 647701 h 647701"/>
              <a:gd name="csX17" fmla="*/ 2076379 w 4959102"/>
              <a:gd name="csY17" fmla="*/ 647701 h 647701"/>
              <a:gd name="csX18" fmla="*/ 1578343 w 4959102"/>
              <a:gd name="csY18" fmla="*/ 647701 h 647701"/>
              <a:gd name="csX19" fmla="*/ 890580 w 4959102"/>
              <a:gd name="csY19" fmla="*/ 647701 h 647701"/>
              <a:gd name="csX20" fmla="*/ 107952 w 4959102"/>
              <a:gd name="csY20" fmla="*/ 647701 h 647701"/>
              <a:gd name="csX21" fmla="*/ 0 w 4959102"/>
              <a:gd name="csY21" fmla="*/ 539749 h 647701"/>
              <a:gd name="csX22" fmla="*/ 0 w 4959102"/>
              <a:gd name="csY22" fmla="*/ 107952 h 647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959102" h="647701" extrusionOk="0">
                <a:moveTo>
                  <a:pt x="0" y="107952"/>
                </a:moveTo>
                <a:cubicBezTo>
                  <a:pt x="4389" y="51532"/>
                  <a:pt x="37318" y="-6755"/>
                  <a:pt x="107952" y="0"/>
                </a:cubicBezTo>
                <a:cubicBezTo>
                  <a:pt x="389098" y="-26989"/>
                  <a:pt x="627422" y="35571"/>
                  <a:pt x="795716" y="0"/>
                </a:cubicBezTo>
                <a:cubicBezTo>
                  <a:pt x="964010" y="-35571"/>
                  <a:pt x="1095166" y="16373"/>
                  <a:pt x="1388615" y="0"/>
                </a:cubicBezTo>
                <a:cubicBezTo>
                  <a:pt x="1682064" y="-16373"/>
                  <a:pt x="1763555" y="743"/>
                  <a:pt x="1934083" y="0"/>
                </a:cubicBezTo>
                <a:cubicBezTo>
                  <a:pt x="2104611" y="-743"/>
                  <a:pt x="2319350" y="34842"/>
                  <a:pt x="2621847" y="0"/>
                </a:cubicBezTo>
                <a:cubicBezTo>
                  <a:pt x="2924344" y="-34842"/>
                  <a:pt x="2900176" y="48335"/>
                  <a:pt x="3072451" y="0"/>
                </a:cubicBezTo>
                <a:cubicBezTo>
                  <a:pt x="3244726" y="-48335"/>
                  <a:pt x="3405219" y="36067"/>
                  <a:pt x="3617919" y="0"/>
                </a:cubicBezTo>
                <a:cubicBezTo>
                  <a:pt x="3830619" y="-36067"/>
                  <a:pt x="3928664" y="46771"/>
                  <a:pt x="4163386" y="0"/>
                </a:cubicBezTo>
                <a:cubicBezTo>
                  <a:pt x="4398108" y="-46771"/>
                  <a:pt x="4648865" y="75844"/>
                  <a:pt x="4851150" y="0"/>
                </a:cubicBezTo>
                <a:cubicBezTo>
                  <a:pt x="4900650" y="-2048"/>
                  <a:pt x="4961080" y="47110"/>
                  <a:pt x="4959102" y="107952"/>
                </a:cubicBezTo>
                <a:cubicBezTo>
                  <a:pt x="4960107" y="280274"/>
                  <a:pt x="4909393" y="385639"/>
                  <a:pt x="4959102" y="539749"/>
                </a:cubicBezTo>
                <a:cubicBezTo>
                  <a:pt x="4966526" y="610799"/>
                  <a:pt x="4908873" y="646432"/>
                  <a:pt x="4851150" y="647701"/>
                </a:cubicBezTo>
                <a:cubicBezTo>
                  <a:pt x="4643469" y="694682"/>
                  <a:pt x="4462042" y="628364"/>
                  <a:pt x="4258250" y="647701"/>
                </a:cubicBezTo>
                <a:cubicBezTo>
                  <a:pt x="4054458" y="667038"/>
                  <a:pt x="3946267" y="619436"/>
                  <a:pt x="3760214" y="647701"/>
                </a:cubicBezTo>
                <a:cubicBezTo>
                  <a:pt x="3574161" y="675966"/>
                  <a:pt x="3394844" y="642538"/>
                  <a:pt x="3072451" y="647701"/>
                </a:cubicBezTo>
                <a:cubicBezTo>
                  <a:pt x="2750058" y="652864"/>
                  <a:pt x="2726216" y="617827"/>
                  <a:pt x="2574415" y="647701"/>
                </a:cubicBezTo>
                <a:cubicBezTo>
                  <a:pt x="2422614" y="677575"/>
                  <a:pt x="2307222" y="600370"/>
                  <a:pt x="2076379" y="647701"/>
                </a:cubicBezTo>
                <a:cubicBezTo>
                  <a:pt x="1845536" y="695032"/>
                  <a:pt x="1743029" y="605997"/>
                  <a:pt x="1578343" y="647701"/>
                </a:cubicBezTo>
                <a:cubicBezTo>
                  <a:pt x="1413657" y="689405"/>
                  <a:pt x="1066318" y="630363"/>
                  <a:pt x="890580" y="647701"/>
                </a:cubicBezTo>
                <a:cubicBezTo>
                  <a:pt x="714842" y="665039"/>
                  <a:pt x="492560" y="619219"/>
                  <a:pt x="107952" y="647701"/>
                </a:cubicBezTo>
                <a:cubicBezTo>
                  <a:pt x="63108" y="644036"/>
                  <a:pt x="8644" y="592799"/>
                  <a:pt x="0" y="539749"/>
                </a:cubicBezTo>
                <a:cubicBezTo>
                  <a:pt x="-42298" y="411982"/>
                  <a:pt x="32068" y="311285"/>
                  <a:pt x="0" y="107952"/>
                </a:cubicBezTo>
                <a:close/>
              </a:path>
            </a:pathLst>
          </a:custGeom>
          <a:noFill/>
          <a:ln w="57150">
            <a:solidFill>
              <a:schemeClr val="accent4"/>
            </a:solidFill>
            <a:prstDash val="sysDash"/>
            <a:extLst>
              <a:ext uri="{C807C97D-BFC1-408E-A445-0C87EB9F89A2}">
                <ask:lineSketchStyleProps xmlns:ask="http://schemas.microsoft.com/office/drawing/2018/sketchyshapes" sd="249344052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2380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CAFBF-EA1E-D22C-D6B1-8486A1A42B7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CBE0B0C-4851-EABF-6955-7CBAF83AA419}"/>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6EFBC99-69D3-5715-CAC9-C32FB4C1A47E}"/>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9ED20A4-6412-5833-75FA-BACE3B96D2F8}"/>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graphicFrame>
        <p:nvGraphicFramePr>
          <p:cNvPr id="2" name="Table 1">
            <a:extLst>
              <a:ext uri="{FF2B5EF4-FFF2-40B4-BE49-F238E27FC236}">
                <a16:creationId xmlns:a16="http://schemas.microsoft.com/office/drawing/2014/main" id="{F12FD35D-04AB-C3AE-8629-61C6E3244EDE}"/>
              </a:ext>
            </a:extLst>
          </p:cNvPr>
          <p:cNvGraphicFramePr>
            <a:graphicFrameLocks noGrp="1"/>
          </p:cNvGraphicFramePr>
          <p:nvPr/>
        </p:nvGraphicFramePr>
        <p:xfrm>
          <a:off x="661174" y="2809578"/>
          <a:ext cx="8228275" cy="3200400"/>
        </p:xfrm>
        <a:graphic>
          <a:graphicData uri="http://schemas.openxmlformats.org/drawingml/2006/table">
            <a:tbl>
              <a:tblPr>
                <a:solidFill>
                  <a:schemeClr val="bg1"/>
                </a:solidFill>
              </a:tblPr>
              <a:tblGrid>
                <a:gridCol w="1644595">
                  <a:extLst>
                    <a:ext uri="{9D8B030D-6E8A-4147-A177-3AD203B41FA5}">
                      <a16:colId xmlns:a16="http://schemas.microsoft.com/office/drawing/2014/main" val="4040175143"/>
                    </a:ext>
                  </a:extLst>
                </a:gridCol>
                <a:gridCol w="1645920">
                  <a:extLst>
                    <a:ext uri="{9D8B030D-6E8A-4147-A177-3AD203B41FA5}">
                      <a16:colId xmlns:a16="http://schemas.microsoft.com/office/drawing/2014/main" val="844103282"/>
                    </a:ext>
                  </a:extLst>
                </a:gridCol>
                <a:gridCol w="1645920">
                  <a:extLst>
                    <a:ext uri="{9D8B030D-6E8A-4147-A177-3AD203B41FA5}">
                      <a16:colId xmlns:a16="http://schemas.microsoft.com/office/drawing/2014/main" val="1494881842"/>
                    </a:ext>
                  </a:extLst>
                </a:gridCol>
                <a:gridCol w="1645920">
                  <a:extLst>
                    <a:ext uri="{9D8B030D-6E8A-4147-A177-3AD203B41FA5}">
                      <a16:colId xmlns:a16="http://schemas.microsoft.com/office/drawing/2014/main" val="3289707032"/>
                    </a:ext>
                  </a:extLst>
                </a:gridCol>
                <a:gridCol w="1645920">
                  <a:extLst>
                    <a:ext uri="{9D8B030D-6E8A-4147-A177-3AD203B41FA5}">
                      <a16:colId xmlns:a16="http://schemas.microsoft.com/office/drawing/2014/main" val="1996528396"/>
                    </a:ext>
                  </a:extLst>
                </a:gridCol>
              </a:tblGrid>
              <a:tr h="640080">
                <a:tc>
                  <a:txBody>
                    <a:bodyPr/>
                    <a:lstStyle/>
                    <a:p>
                      <a:pPr marL="182880" marR="0"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Mode</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Satisfaction</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Reliability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Efficiency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Safety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2876750068"/>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Walking</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2.91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2.89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2.46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8334171"/>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Cycling</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2.23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2.39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2.63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1.52</a:t>
                      </a:r>
                      <a:endParaRPr lang="en-US" sz="200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25052458"/>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Transit</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1.51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6609745"/>
                  </a:ext>
                </a:extLst>
              </a:tr>
              <a:tr h="640080">
                <a:tc>
                  <a:txBody>
                    <a:bodyPr/>
                    <a:lstStyle/>
                    <a:p>
                      <a:pPr marL="182880" marR="0" fontAlgn="t">
                        <a:buNone/>
                      </a:pPr>
                      <a:r>
                        <a:rPr lang="en-US" sz="2000" b="1"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rPr>
                        <a:t>Driving</a:t>
                      </a:r>
                      <a:endParaRPr lang="en-US" sz="2000" dirty="0">
                        <a:solidFill>
                          <a:schemeClr val="bg2">
                            <a:lumMod val="25000"/>
                          </a:schemeClr>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3.08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3.21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3.17</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3.25</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65256795"/>
                  </a:ext>
                </a:extLst>
              </a:tr>
            </a:tbl>
          </a:graphicData>
        </a:graphic>
      </p:graphicFrame>
      <p:sp>
        <p:nvSpPr>
          <p:cNvPr id="3" name="Title 1">
            <a:extLst>
              <a:ext uri="{FF2B5EF4-FFF2-40B4-BE49-F238E27FC236}">
                <a16:creationId xmlns:a16="http://schemas.microsoft.com/office/drawing/2014/main" id="{B052D597-A2B9-4E56-797D-52DF057BAF53}"/>
              </a:ext>
            </a:extLst>
          </p:cNvPr>
          <p:cNvSpPr>
            <a:spLocks noGrp="1"/>
          </p:cNvSpPr>
          <p:nvPr>
            <p:ph type="title"/>
          </p:nvPr>
        </p:nvSpPr>
        <p:spPr>
          <a:xfrm>
            <a:off x="579399" y="1762601"/>
            <a:ext cx="5257800" cy="975064"/>
          </a:xfrm>
        </p:spPr>
        <p:txBody>
          <a:bodyPr>
            <a:normAutofit/>
          </a:bodyPr>
          <a:lstStyle/>
          <a:p>
            <a:r>
              <a:rPr lang="en-US" sz="3600" dirty="0">
                <a:solidFill>
                  <a:srgbClr val="105664"/>
                </a:solidFill>
                <a:latin typeface="Open Sans" panose="020B0606030504020204" pitchFamily="34" charset="0"/>
              </a:rPr>
              <a:t>KPIs by Mode</a:t>
            </a:r>
          </a:p>
        </p:txBody>
      </p:sp>
      <p:cxnSp>
        <p:nvCxnSpPr>
          <p:cNvPr id="5" name="Straight Connector 4">
            <a:extLst>
              <a:ext uri="{FF2B5EF4-FFF2-40B4-BE49-F238E27FC236}">
                <a16:creationId xmlns:a16="http://schemas.microsoft.com/office/drawing/2014/main" id="{8BB3DEB9-5B13-6121-E285-E2A746AA0D8F}"/>
              </a:ext>
            </a:extLst>
          </p:cNvPr>
          <p:cNvCxnSpPr>
            <a:cxnSpLocks/>
          </p:cNvCxnSpPr>
          <p:nvPr/>
        </p:nvCxnSpPr>
        <p:spPr>
          <a:xfrm>
            <a:off x="661174" y="2429443"/>
            <a:ext cx="3010176"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cxnSp>
        <p:nvCxnSpPr>
          <p:cNvPr id="7" name="Connector: Elbow 6">
            <a:extLst>
              <a:ext uri="{FF2B5EF4-FFF2-40B4-BE49-F238E27FC236}">
                <a16:creationId xmlns:a16="http://schemas.microsoft.com/office/drawing/2014/main" id="{FB07F494-2A2F-54A5-F07C-14773CBA3381}"/>
              </a:ext>
            </a:extLst>
          </p:cNvPr>
          <p:cNvCxnSpPr>
            <a:cxnSpLocks/>
            <a:stCxn id="11" idx="0"/>
            <a:endCxn id="2" idx="3"/>
          </p:cNvCxnSpPr>
          <p:nvPr/>
        </p:nvCxnSpPr>
        <p:spPr>
          <a:xfrm rot="16200000" flipV="1">
            <a:off x="9560325" y="3738902"/>
            <a:ext cx="265002" cy="1606754"/>
          </a:xfrm>
          <a:prstGeom prst="bentConnector2">
            <a:avLst/>
          </a:prstGeom>
          <a:ln w="38100">
            <a:solidFill>
              <a:srgbClr val="105664"/>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21564A2-1C18-A79B-E46F-039255D790C4}"/>
              </a:ext>
            </a:extLst>
          </p:cNvPr>
          <p:cNvSpPr txBox="1"/>
          <p:nvPr/>
        </p:nvSpPr>
        <p:spPr>
          <a:xfrm>
            <a:off x="9186391" y="4674780"/>
            <a:ext cx="2619623" cy="707886"/>
          </a:xfrm>
          <a:prstGeom prst="rect">
            <a:avLst/>
          </a:prstGeom>
          <a:noFill/>
          <a:ln w="38100">
            <a:solidFill>
              <a:srgbClr val="105664"/>
            </a:solidFill>
            <a:prstDash val="sysDash"/>
          </a:ln>
        </p:spPr>
        <p:txBody>
          <a:bodyPr wrap="square">
            <a:spAutoFit/>
          </a:bodyPr>
          <a:lstStyle/>
          <a:p>
            <a:r>
              <a:rPr lang="en-US" sz="2000" b="1" dirty="0">
                <a:solidFill>
                  <a:schemeClr val="tx1">
                    <a:lumMod val="65000"/>
                    <a:lumOff val="35000"/>
                  </a:schemeClr>
                </a:solidFill>
                <a:latin typeface="Open Sans" panose="020B0606030504020204" pitchFamily="34" charset="0"/>
              </a:rPr>
              <a:t>Cycling was ranked lowest in safety</a:t>
            </a:r>
          </a:p>
        </p:txBody>
      </p:sp>
      <p:sp>
        <p:nvSpPr>
          <p:cNvPr id="6" name="Rectangle: Rounded Corners 5">
            <a:extLst>
              <a:ext uri="{FF2B5EF4-FFF2-40B4-BE49-F238E27FC236}">
                <a16:creationId xmlns:a16="http://schemas.microsoft.com/office/drawing/2014/main" id="{EDD4BE26-1BFA-6998-82D3-24541B39B44B}"/>
              </a:ext>
            </a:extLst>
          </p:cNvPr>
          <p:cNvSpPr/>
          <p:nvPr/>
        </p:nvSpPr>
        <p:spPr>
          <a:xfrm>
            <a:off x="7219950" y="4085927"/>
            <a:ext cx="1679023" cy="647701"/>
          </a:xfrm>
          <a:custGeom>
            <a:avLst/>
            <a:gdLst>
              <a:gd name="csX0" fmla="*/ 0 w 1679023"/>
              <a:gd name="csY0" fmla="*/ 107952 h 647701"/>
              <a:gd name="csX1" fmla="*/ 107952 w 1679023"/>
              <a:gd name="csY1" fmla="*/ 0 h 647701"/>
              <a:gd name="csX2" fmla="*/ 624921 w 1679023"/>
              <a:gd name="csY2" fmla="*/ 0 h 647701"/>
              <a:gd name="csX3" fmla="*/ 1112627 w 1679023"/>
              <a:gd name="csY3" fmla="*/ 0 h 647701"/>
              <a:gd name="csX4" fmla="*/ 1571071 w 1679023"/>
              <a:gd name="csY4" fmla="*/ 0 h 647701"/>
              <a:gd name="csX5" fmla="*/ 1679023 w 1679023"/>
              <a:gd name="csY5" fmla="*/ 107952 h 647701"/>
              <a:gd name="csX6" fmla="*/ 1679023 w 1679023"/>
              <a:gd name="csY6" fmla="*/ 539749 h 647701"/>
              <a:gd name="csX7" fmla="*/ 1571071 w 1679023"/>
              <a:gd name="csY7" fmla="*/ 647701 h 647701"/>
              <a:gd name="csX8" fmla="*/ 1083365 w 1679023"/>
              <a:gd name="csY8" fmla="*/ 647701 h 647701"/>
              <a:gd name="csX9" fmla="*/ 566396 w 1679023"/>
              <a:gd name="csY9" fmla="*/ 647701 h 647701"/>
              <a:gd name="csX10" fmla="*/ 107952 w 1679023"/>
              <a:gd name="csY10" fmla="*/ 647701 h 647701"/>
              <a:gd name="csX11" fmla="*/ 0 w 1679023"/>
              <a:gd name="csY11" fmla="*/ 539749 h 647701"/>
              <a:gd name="csX12" fmla="*/ 0 w 1679023"/>
              <a:gd name="csY12" fmla="*/ 107952 h 647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79023" h="647701" extrusionOk="0">
                <a:moveTo>
                  <a:pt x="0" y="107952"/>
                </a:moveTo>
                <a:cubicBezTo>
                  <a:pt x="4389" y="51532"/>
                  <a:pt x="37318" y="-6755"/>
                  <a:pt x="107952" y="0"/>
                </a:cubicBezTo>
                <a:cubicBezTo>
                  <a:pt x="238160" y="-52516"/>
                  <a:pt x="384858" y="46495"/>
                  <a:pt x="624921" y="0"/>
                </a:cubicBezTo>
                <a:cubicBezTo>
                  <a:pt x="864984" y="-46495"/>
                  <a:pt x="918045" y="4277"/>
                  <a:pt x="1112627" y="0"/>
                </a:cubicBezTo>
                <a:cubicBezTo>
                  <a:pt x="1307209" y="-4277"/>
                  <a:pt x="1433486" y="46584"/>
                  <a:pt x="1571071" y="0"/>
                </a:cubicBezTo>
                <a:cubicBezTo>
                  <a:pt x="1615232" y="3972"/>
                  <a:pt x="1685961" y="50247"/>
                  <a:pt x="1679023" y="107952"/>
                </a:cubicBezTo>
                <a:cubicBezTo>
                  <a:pt x="1719681" y="254345"/>
                  <a:pt x="1630001" y="396178"/>
                  <a:pt x="1679023" y="539749"/>
                </a:cubicBezTo>
                <a:cubicBezTo>
                  <a:pt x="1687202" y="611176"/>
                  <a:pt x="1638151" y="648122"/>
                  <a:pt x="1571071" y="647701"/>
                </a:cubicBezTo>
                <a:cubicBezTo>
                  <a:pt x="1373990" y="657633"/>
                  <a:pt x="1296562" y="613169"/>
                  <a:pt x="1083365" y="647701"/>
                </a:cubicBezTo>
                <a:cubicBezTo>
                  <a:pt x="870168" y="682233"/>
                  <a:pt x="755697" y="634539"/>
                  <a:pt x="566396" y="647701"/>
                </a:cubicBezTo>
                <a:cubicBezTo>
                  <a:pt x="377095" y="660863"/>
                  <a:pt x="304748" y="647391"/>
                  <a:pt x="107952" y="647701"/>
                </a:cubicBezTo>
                <a:cubicBezTo>
                  <a:pt x="55756" y="659131"/>
                  <a:pt x="-1897" y="598100"/>
                  <a:pt x="0" y="539749"/>
                </a:cubicBezTo>
                <a:cubicBezTo>
                  <a:pt x="-34752" y="381503"/>
                  <a:pt x="48647" y="305715"/>
                  <a:pt x="0" y="107952"/>
                </a:cubicBezTo>
                <a:close/>
              </a:path>
            </a:pathLst>
          </a:custGeom>
          <a:noFill/>
          <a:ln w="57150">
            <a:solidFill>
              <a:schemeClr val="accent4"/>
            </a:solidFill>
            <a:prstDash val="sysDash"/>
            <a:extLst>
              <a:ext uri="{C807C97D-BFC1-408E-A445-0C87EB9F89A2}">
                <ask:lineSketchStyleProps xmlns:ask="http://schemas.microsoft.com/office/drawing/2018/sketchyshapes" sd="249344052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527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D7E0-A66F-38BF-35BC-B2EEF9B8DBF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8DB576C-2496-91F5-5622-6CC126DFF710}"/>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A28372B-ADF4-EB71-B4C2-178B12F6E70E}"/>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BD0C4F12-E72A-1E7D-D739-FF3193DD7C80}"/>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graphicFrame>
        <p:nvGraphicFramePr>
          <p:cNvPr id="2" name="Table 1">
            <a:extLst>
              <a:ext uri="{FF2B5EF4-FFF2-40B4-BE49-F238E27FC236}">
                <a16:creationId xmlns:a16="http://schemas.microsoft.com/office/drawing/2014/main" id="{F24F2CC6-A65E-D9B7-9A4C-E0EDFB3ED2EB}"/>
              </a:ext>
            </a:extLst>
          </p:cNvPr>
          <p:cNvGraphicFramePr>
            <a:graphicFrameLocks noGrp="1"/>
          </p:cNvGraphicFramePr>
          <p:nvPr/>
        </p:nvGraphicFramePr>
        <p:xfrm>
          <a:off x="661174" y="2809578"/>
          <a:ext cx="8228275" cy="3200400"/>
        </p:xfrm>
        <a:graphic>
          <a:graphicData uri="http://schemas.openxmlformats.org/drawingml/2006/table">
            <a:tbl>
              <a:tblPr>
                <a:solidFill>
                  <a:schemeClr val="bg1"/>
                </a:solidFill>
              </a:tblPr>
              <a:tblGrid>
                <a:gridCol w="1644595">
                  <a:extLst>
                    <a:ext uri="{9D8B030D-6E8A-4147-A177-3AD203B41FA5}">
                      <a16:colId xmlns:a16="http://schemas.microsoft.com/office/drawing/2014/main" val="4040175143"/>
                    </a:ext>
                  </a:extLst>
                </a:gridCol>
                <a:gridCol w="1645920">
                  <a:extLst>
                    <a:ext uri="{9D8B030D-6E8A-4147-A177-3AD203B41FA5}">
                      <a16:colId xmlns:a16="http://schemas.microsoft.com/office/drawing/2014/main" val="844103282"/>
                    </a:ext>
                  </a:extLst>
                </a:gridCol>
                <a:gridCol w="1645920">
                  <a:extLst>
                    <a:ext uri="{9D8B030D-6E8A-4147-A177-3AD203B41FA5}">
                      <a16:colId xmlns:a16="http://schemas.microsoft.com/office/drawing/2014/main" val="1494881842"/>
                    </a:ext>
                  </a:extLst>
                </a:gridCol>
                <a:gridCol w="1645920">
                  <a:extLst>
                    <a:ext uri="{9D8B030D-6E8A-4147-A177-3AD203B41FA5}">
                      <a16:colId xmlns:a16="http://schemas.microsoft.com/office/drawing/2014/main" val="3289707032"/>
                    </a:ext>
                  </a:extLst>
                </a:gridCol>
                <a:gridCol w="1645920">
                  <a:extLst>
                    <a:ext uri="{9D8B030D-6E8A-4147-A177-3AD203B41FA5}">
                      <a16:colId xmlns:a16="http://schemas.microsoft.com/office/drawing/2014/main" val="1996528396"/>
                    </a:ext>
                  </a:extLst>
                </a:gridCol>
              </a:tblGrid>
              <a:tr h="640080">
                <a:tc>
                  <a:txBody>
                    <a:bodyPr/>
                    <a:lstStyle/>
                    <a:p>
                      <a:pPr marL="182880" marR="0"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Mode</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Satisfaction</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Reliability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Efficiency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tc>
                  <a:txBody>
                    <a:bodyPr/>
                    <a:lstStyle/>
                    <a:p>
                      <a:pPr marL="0" marR="0" algn="ctr" fontAlgn="t">
                        <a:buNone/>
                      </a:pPr>
                      <a:r>
                        <a:rPr lang="en-US" sz="2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Safety</a:t>
                      </a:r>
                      <a:endParaRPr lang="en-US" sz="2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2876750068"/>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Walking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2.91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2.89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2.46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8334171"/>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Cycling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2.23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ED7D31"/>
                          </a:solidFill>
                          <a:effectLst/>
                          <a:latin typeface="Open Sans" panose="020B0606030504020204" pitchFamily="34" charset="0"/>
                          <a:ea typeface="Open Sans" panose="020B0606030504020204" pitchFamily="34" charset="0"/>
                          <a:cs typeface="Open Sans" panose="020B0606030504020204" pitchFamily="34" charset="0"/>
                        </a:rPr>
                        <a:t>2.39</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2.63</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1.52</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25052458"/>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Transit</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1.51</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1.6</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0" dirty="0">
                          <a:solidFill>
                            <a:srgbClr val="A8D08D"/>
                          </a:solidFill>
                          <a:effectLst/>
                          <a:latin typeface="Open Sans" panose="020B0606030504020204" pitchFamily="34" charset="0"/>
                          <a:ea typeface="Open Sans" panose="020B0606030504020204" pitchFamily="34" charset="0"/>
                          <a:cs typeface="Open Sans" panose="020B0606030504020204" pitchFamily="34" charset="0"/>
                        </a:rPr>
                        <a:t>2.78</a:t>
                      </a: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6609745"/>
                  </a:ext>
                </a:extLst>
              </a:tr>
              <a:tr h="640080">
                <a:tc>
                  <a:txBody>
                    <a:bodyPr/>
                    <a:lstStyle/>
                    <a:p>
                      <a:pPr marL="182880" marR="0" fontAlgn="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Driving</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3.08</a:t>
                      </a:r>
                      <a:endParaRPr lang="en-US" sz="200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3.21</a:t>
                      </a:r>
                      <a:endParaRPr lang="en-US" sz="200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3.17</a:t>
                      </a:r>
                      <a:endParaRPr lang="en-US" sz="200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tc>
                  <a:txBody>
                    <a:bodyPr/>
                    <a:lstStyle/>
                    <a:p>
                      <a:pPr marL="0" marR="0" algn="ctr" fontAlgn="t">
                        <a:buNone/>
                      </a:pPr>
                      <a:r>
                        <a:rPr lang="en-US" sz="2000" b="1"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rPr>
                        <a:t>3.25</a:t>
                      </a:r>
                      <a:endParaRPr lang="en-US" sz="2000" dirty="0">
                        <a:solidFill>
                          <a:srgbClr val="538135"/>
                        </a:solidFill>
                        <a:effectLst/>
                        <a:latin typeface="Open Sans" panose="020B0606030504020204" pitchFamily="34" charset="0"/>
                        <a:ea typeface="Open Sans" panose="020B0606030504020204" pitchFamily="34" charset="0"/>
                        <a:cs typeface="Open Sans" panose="020B0606030504020204" pitchFamily="34" charset="0"/>
                      </a:endParaRPr>
                    </a:p>
                  </a:txBody>
                  <a:tcPr marL="38100" marR="38100" marT="25400" marB="254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65256795"/>
                  </a:ext>
                </a:extLst>
              </a:tr>
            </a:tbl>
          </a:graphicData>
        </a:graphic>
      </p:graphicFrame>
      <p:sp>
        <p:nvSpPr>
          <p:cNvPr id="3" name="Title 1">
            <a:extLst>
              <a:ext uri="{FF2B5EF4-FFF2-40B4-BE49-F238E27FC236}">
                <a16:creationId xmlns:a16="http://schemas.microsoft.com/office/drawing/2014/main" id="{4E6CAFEB-A1C2-A6CD-FD22-9F9CEAB42D93}"/>
              </a:ext>
            </a:extLst>
          </p:cNvPr>
          <p:cNvSpPr>
            <a:spLocks noGrp="1"/>
          </p:cNvSpPr>
          <p:nvPr>
            <p:ph type="title"/>
          </p:nvPr>
        </p:nvSpPr>
        <p:spPr>
          <a:xfrm>
            <a:off x="579399" y="1762601"/>
            <a:ext cx="5257800" cy="975064"/>
          </a:xfrm>
        </p:spPr>
        <p:txBody>
          <a:bodyPr>
            <a:normAutofit/>
          </a:bodyPr>
          <a:lstStyle/>
          <a:p>
            <a:r>
              <a:rPr lang="en-US" sz="3600" dirty="0">
                <a:solidFill>
                  <a:srgbClr val="105664"/>
                </a:solidFill>
                <a:latin typeface="Open Sans" panose="020B0606030504020204" pitchFamily="34" charset="0"/>
              </a:rPr>
              <a:t>KPIs by Mode</a:t>
            </a:r>
          </a:p>
        </p:txBody>
      </p:sp>
      <p:cxnSp>
        <p:nvCxnSpPr>
          <p:cNvPr id="5" name="Straight Connector 4">
            <a:extLst>
              <a:ext uri="{FF2B5EF4-FFF2-40B4-BE49-F238E27FC236}">
                <a16:creationId xmlns:a16="http://schemas.microsoft.com/office/drawing/2014/main" id="{1D3D74CA-ADE4-1544-71F9-A9435C9F3B34}"/>
              </a:ext>
            </a:extLst>
          </p:cNvPr>
          <p:cNvCxnSpPr>
            <a:cxnSpLocks/>
          </p:cNvCxnSpPr>
          <p:nvPr/>
        </p:nvCxnSpPr>
        <p:spPr>
          <a:xfrm>
            <a:off x="661174" y="2429443"/>
            <a:ext cx="3010176"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cxnSp>
        <p:nvCxnSpPr>
          <p:cNvPr id="7" name="Connector: Elbow 6">
            <a:extLst>
              <a:ext uri="{FF2B5EF4-FFF2-40B4-BE49-F238E27FC236}">
                <a16:creationId xmlns:a16="http://schemas.microsoft.com/office/drawing/2014/main" id="{E38BF7FE-BF07-4013-3E22-12ED8339AF7D}"/>
              </a:ext>
            </a:extLst>
          </p:cNvPr>
          <p:cNvCxnSpPr>
            <a:cxnSpLocks/>
            <a:stCxn id="11" idx="2"/>
          </p:cNvCxnSpPr>
          <p:nvPr/>
        </p:nvCxnSpPr>
        <p:spPr>
          <a:xfrm rot="5400000">
            <a:off x="9468342" y="4665230"/>
            <a:ext cx="476034" cy="1633819"/>
          </a:xfrm>
          <a:prstGeom prst="bentConnector2">
            <a:avLst/>
          </a:prstGeom>
          <a:ln w="38100">
            <a:solidFill>
              <a:srgbClr val="105664"/>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3C0A8698-6FEA-A3A2-A37F-7C6F3873F8E6}"/>
              </a:ext>
            </a:extLst>
          </p:cNvPr>
          <p:cNvSpPr txBox="1"/>
          <p:nvPr/>
        </p:nvSpPr>
        <p:spPr>
          <a:xfrm>
            <a:off x="9179961" y="4536236"/>
            <a:ext cx="2686613" cy="707886"/>
          </a:xfrm>
          <a:prstGeom prst="rect">
            <a:avLst/>
          </a:prstGeom>
          <a:noFill/>
          <a:ln w="38100">
            <a:solidFill>
              <a:srgbClr val="105664"/>
            </a:solidFill>
            <a:prstDash val="sysDash"/>
          </a:ln>
        </p:spPr>
        <p:txBody>
          <a:bodyPr wrap="square">
            <a:spAutoFit/>
          </a:bodyPr>
          <a:lstStyle/>
          <a:p>
            <a:r>
              <a:rPr lang="en-US" sz="2000" b="1" dirty="0">
                <a:solidFill>
                  <a:schemeClr val="tx1">
                    <a:lumMod val="65000"/>
                    <a:lumOff val="35000"/>
                  </a:schemeClr>
                </a:solidFill>
                <a:latin typeface="Open Sans" panose="020B0606030504020204" pitchFamily="34" charset="0"/>
              </a:rPr>
              <a:t>Driving was ranked highest in each KPI</a:t>
            </a:r>
          </a:p>
        </p:txBody>
      </p:sp>
      <p:sp>
        <p:nvSpPr>
          <p:cNvPr id="6" name="Rectangle: Rounded Corners 5">
            <a:extLst>
              <a:ext uri="{FF2B5EF4-FFF2-40B4-BE49-F238E27FC236}">
                <a16:creationId xmlns:a16="http://schemas.microsoft.com/office/drawing/2014/main" id="{6A90B8C8-547E-D75F-AF02-791625E5FD91}"/>
              </a:ext>
            </a:extLst>
          </p:cNvPr>
          <p:cNvSpPr/>
          <p:nvPr/>
        </p:nvSpPr>
        <p:spPr>
          <a:xfrm>
            <a:off x="2295759" y="5362277"/>
            <a:ext cx="6593689" cy="647701"/>
          </a:xfrm>
          <a:custGeom>
            <a:avLst/>
            <a:gdLst>
              <a:gd name="csX0" fmla="*/ 0 w 6593689"/>
              <a:gd name="csY0" fmla="*/ 107952 h 647701"/>
              <a:gd name="csX1" fmla="*/ 107952 w 6593689"/>
              <a:gd name="csY1" fmla="*/ 0 h 647701"/>
              <a:gd name="csX2" fmla="*/ 815306 w 6593689"/>
              <a:gd name="csY2" fmla="*/ 0 h 647701"/>
              <a:gd name="csX3" fmla="*/ 1395105 w 6593689"/>
              <a:gd name="csY3" fmla="*/ 0 h 647701"/>
              <a:gd name="csX4" fmla="*/ 1911126 w 6593689"/>
              <a:gd name="csY4" fmla="*/ 0 h 647701"/>
              <a:gd name="csX5" fmla="*/ 2618480 w 6593689"/>
              <a:gd name="csY5" fmla="*/ 0 h 647701"/>
              <a:gd name="csX6" fmla="*/ 3006945 w 6593689"/>
              <a:gd name="csY6" fmla="*/ 0 h 647701"/>
              <a:gd name="csX7" fmla="*/ 3522966 w 6593689"/>
              <a:gd name="csY7" fmla="*/ 0 h 647701"/>
              <a:gd name="csX8" fmla="*/ 4038987 w 6593689"/>
              <a:gd name="csY8" fmla="*/ 0 h 647701"/>
              <a:gd name="csX9" fmla="*/ 4618785 w 6593689"/>
              <a:gd name="csY9" fmla="*/ 0 h 647701"/>
              <a:gd name="csX10" fmla="*/ 5198584 w 6593689"/>
              <a:gd name="csY10" fmla="*/ 0 h 647701"/>
              <a:gd name="csX11" fmla="*/ 5905938 w 6593689"/>
              <a:gd name="csY11" fmla="*/ 0 h 647701"/>
              <a:gd name="csX12" fmla="*/ 6485737 w 6593689"/>
              <a:gd name="csY12" fmla="*/ 0 h 647701"/>
              <a:gd name="csX13" fmla="*/ 6593689 w 6593689"/>
              <a:gd name="csY13" fmla="*/ 107952 h 647701"/>
              <a:gd name="csX14" fmla="*/ 6593689 w 6593689"/>
              <a:gd name="csY14" fmla="*/ 539749 h 647701"/>
              <a:gd name="csX15" fmla="*/ 6485737 w 6593689"/>
              <a:gd name="csY15" fmla="*/ 647701 h 647701"/>
              <a:gd name="csX16" fmla="*/ 5905938 w 6593689"/>
              <a:gd name="csY16" fmla="*/ 647701 h 647701"/>
              <a:gd name="csX17" fmla="*/ 5453695 w 6593689"/>
              <a:gd name="csY17" fmla="*/ 647701 h 647701"/>
              <a:gd name="csX18" fmla="*/ 5001452 w 6593689"/>
              <a:gd name="csY18" fmla="*/ 647701 h 647701"/>
              <a:gd name="csX19" fmla="*/ 4294098 w 6593689"/>
              <a:gd name="csY19" fmla="*/ 647701 h 647701"/>
              <a:gd name="csX20" fmla="*/ 3841855 w 6593689"/>
              <a:gd name="csY20" fmla="*/ 647701 h 647701"/>
              <a:gd name="csX21" fmla="*/ 3198279 w 6593689"/>
              <a:gd name="csY21" fmla="*/ 647701 h 647701"/>
              <a:gd name="csX22" fmla="*/ 2682258 w 6593689"/>
              <a:gd name="csY22" fmla="*/ 647701 h 647701"/>
              <a:gd name="csX23" fmla="*/ 2166237 w 6593689"/>
              <a:gd name="csY23" fmla="*/ 647701 h 647701"/>
              <a:gd name="csX24" fmla="*/ 1458883 w 6593689"/>
              <a:gd name="csY24" fmla="*/ 647701 h 647701"/>
              <a:gd name="csX25" fmla="*/ 1006640 w 6593689"/>
              <a:gd name="csY25" fmla="*/ 647701 h 647701"/>
              <a:gd name="csX26" fmla="*/ 107952 w 6593689"/>
              <a:gd name="csY26" fmla="*/ 647701 h 647701"/>
              <a:gd name="csX27" fmla="*/ 0 w 6593689"/>
              <a:gd name="csY27" fmla="*/ 539749 h 647701"/>
              <a:gd name="csX28" fmla="*/ 0 w 6593689"/>
              <a:gd name="csY28" fmla="*/ 107952 h 647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593689" h="647701" extrusionOk="0">
                <a:moveTo>
                  <a:pt x="0" y="107952"/>
                </a:moveTo>
                <a:cubicBezTo>
                  <a:pt x="4389" y="51532"/>
                  <a:pt x="37318" y="-6755"/>
                  <a:pt x="107952" y="0"/>
                </a:cubicBezTo>
                <a:cubicBezTo>
                  <a:pt x="300701" y="-2739"/>
                  <a:pt x="527923" y="19487"/>
                  <a:pt x="815306" y="0"/>
                </a:cubicBezTo>
                <a:cubicBezTo>
                  <a:pt x="1102689" y="-19487"/>
                  <a:pt x="1111782" y="32817"/>
                  <a:pt x="1395105" y="0"/>
                </a:cubicBezTo>
                <a:cubicBezTo>
                  <a:pt x="1678428" y="-32817"/>
                  <a:pt x="1695951" y="14866"/>
                  <a:pt x="1911126" y="0"/>
                </a:cubicBezTo>
                <a:cubicBezTo>
                  <a:pt x="2126301" y="-14866"/>
                  <a:pt x="2331099" y="62830"/>
                  <a:pt x="2618480" y="0"/>
                </a:cubicBezTo>
                <a:cubicBezTo>
                  <a:pt x="2905861" y="-62830"/>
                  <a:pt x="2820599" y="13472"/>
                  <a:pt x="3006945" y="0"/>
                </a:cubicBezTo>
                <a:cubicBezTo>
                  <a:pt x="3193292" y="-13472"/>
                  <a:pt x="3315595" y="34336"/>
                  <a:pt x="3522966" y="0"/>
                </a:cubicBezTo>
                <a:cubicBezTo>
                  <a:pt x="3730337" y="-34336"/>
                  <a:pt x="3825101" y="26347"/>
                  <a:pt x="4038987" y="0"/>
                </a:cubicBezTo>
                <a:cubicBezTo>
                  <a:pt x="4252873" y="-26347"/>
                  <a:pt x="4438139" y="42723"/>
                  <a:pt x="4618785" y="0"/>
                </a:cubicBezTo>
                <a:cubicBezTo>
                  <a:pt x="4799431" y="-42723"/>
                  <a:pt x="5074664" y="13271"/>
                  <a:pt x="5198584" y="0"/>
                </a:cubicBezTo>
                <a:cubicBezTo>
                  <a:pt x="5322504" y="-13271"/>
                  <a:pt x="5585510" y="4485"/>
                  <a:pt x="5905938" y="0"/>
                </a:cubicBezTo>
                <a:cubicBezTo>
                  <a:pt x="6226366" y="-4485"/>
                  <a:pt x="6293355" y="7494"/>
                  <a:pt x="6485737" y="0"/>
                </a:cubicBezTo>
                <a:cubicBezTo>
                  <a:pt x="6552781" y="11430"/>
                  <a:pt x="6591792" y="47063"/>
                  <a:pt x="6593689" y="107952"/>
                </a:cubicBezTo>
                <a:cubicBezTo>
                  <a:pt x="6628441" y="266198"/>
                  <a:pt x="6545042" y="341986"/>
                  <a:pt x="6593689" y="539749"/>
                </a:cubicBezTo>
                <a:cubicBezTo>
                  <a:pt x="6605375" y="590951"/>
                  <a:pt x="6544355" y="648570"/>
                  <a:pt x="6485737" y="647701"/>
                </a:cubicBezTo>
                <a:cubicBezTo>
                  <a:pt x="6308134" y="688918"/>
                  <a:pt x="6039156" y="601026"/>
                  <a:pt x="5905938" y="647701"/>
                </a:cubicBezTo>
                <a:cubicBezTo>
                  <a:pt x="5772720" y="694376"/>
                  <a:pt x="5579773" y="644017"/>
                  <a:pt x="5453695" y="647701"/>
                </a:cubicBezTo>
                <a:cubicBezTo>
                  <a:pt x="5327617" y="651385"/>
                  <a:pt x="5199494" y="631484"/>
                  <a:pt x="5001452" y="647701"/>
                </a:cubicBezTo>
                <a:cubicBezTo>
                  <a:pt x="4803410" y="663918"/>
                  <a:pt x="4453715" y="588437"/>
                  <a:pt x="4294098" y="647701"/>
                </a:cubicBezTo>
                <a:cubicBezTo>
                  <a:pt x="4134481" y="706965"/>
                  <a:pt x="4007463" y="624753"/>
                  <a:pt x="3841855" y="647701"/>
                </a:cubicBezTo>
                <a:cubicBezTo>
                  <a:pt x="3676247" y="670649"/>
                  <a:pt x="3367408" y="629762"/>
                  <a:pt x="3198279" y="647701"/>
                </a:cubicBezTo>
                <a:cubicBezTo>
                  <a:pt x="3029150" y="665640"/>
                  <a:pt x="2887243" y="594112"/>
                  <a:pt x="2682258" y="647701"/>
                </a:cubicBezTo>
                <a:cubicBezTo>
                  <a:pt x="2477273" y="701290"/>
                  <a:pt x="2417710" y="587243"/>
                  <a:pt x="2166237" y="647701"/>
                </a:cubicBezTo>
                <a:cubicBezTo>
                  <a:pt x="1914764" y="708159"/>
                  <a:pt x="1700493" y="601592"/>
                  <a:pt x="1458883" y="647701"/>
                </a:cubicBezTo>
                <a:cubicBezTo>
                  <a:pt x="1217273" y="693810"/>
                  <a:pt x="1099011" y="610583"/>
                  <a:pt x="1006640" y="647701"/>
                </a:cubicBezTo>
                <a:cubicBezTo>
                  <a:pt x="914269" y="684819"/>
                  <a:pt x="333761" y="571884"/>
                  <a:pt x="107952" y="647701"/>
                </a:cubicBezTo>
                <a:cubicBezTo>
                  <a:pt x="45991" y="646634"/>
                  <a:pt x="-334" y="591452"/>
                  <a:pt x="0" y="539749"/>
                </a:cubicBezTo>
                <a:cubicBezTo>
                  <a:pt x="-44625" y="342822"/>
                  <a:pt x="22619" y="248287"/>
                  <a:pt x="0" y="107952"/>
                </a:cubicBezTo>
                <a:close/>
              </a:path>
            </a:pathLst>
          </a:custGeom>
          <a:noFill/>
          <a:ln w="57150">
            <a:solidFill>
              <a:schemeClr val="accent4"/>
            </a:solidFill>
            <a:prstDash val="sysDash"/>
            <a:extLst>
              <a:ext uri="{C807C97D-BFC1-408E-A445-0C87EB9F89A2}">
                <ask:lineSketchStyleProps xmlns:ask="http://schemas.microsoft.com/office/drawing/2018/sketchyshapes" sd="249344052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34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2B58A-15BE-6211-A75B-5D6DEB07C16C}"/>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EBD6117-0E62-CED3-2BAD-67B93FA21B0C}"/>
              </a:ext>
            </a:extLst>
          </p:cNvPr>
          <p:cNvSpPr/>
          <p:nvPr/>
        </p:nvSpPr>
        <p:spPr>
          <a:xfrm>
            <a:off x="394046" y="4823573"/>
            <a:ext cx="5359482" cy="1633591"/>
          </a:xfrm>
          <a:custGeom>
            <a:avLst/>
            <a:gdLst>
              <a:gd name="csX0" fmla="*/ 0 w 5359482"/>
              <a:gd name="csY0" fmla="*/ 138708 h 1633591"/>
              <a:gd name="csX1" fmla="*/ 138708 w 5359482"/>
              <a:gd name="csY1" fmla="*/ 0 h 1633591"/>
              <a:gd name="csX2" fmla="*/ 652561 w 5359482"/>
              <a:gd name="csY2" fmla="*/ 0 h 1633591"/>
              <a:gd name="csX3" fmla="*/ 1064773 w 5359482"/>
              <a:gd name="csY3" fmla="*/ 0 h 1633591"/>
              <a:gd name="csX4" fmla="*/ 1578627 w 5359482"/>
              <a:gd name="csY4" fmla="*/ 0 h 1633591"/>
              <a:gd name="csX5" fmla="*/ 2244942 w 5359482"/>
              <a:gd name="csY5" fmla="*/ 0 h 1633591"/>
              <a:gd name="csX6" fmla="*/ 2860437 w 5359482"/>
              <a:gd name="csY6" fmla="*/ 0 h 1633591"/>
              <a:gd name="csX7" fmla="*/ 3425111 w 5359482"/>
              <a:gd name="csY7" fmla="*/ 0 h 1633591"/>
              <a:gd name="csX8" fmla="*/ 4040605 w 5359482"/>
              <a:gd name="csY8" fmla="*/ 0 h 1633591"/>
              <a:gd name="csX9" fmla="*/ 4656100 w 5359482"/>
              <a:gd name="csY9" fmla="*/ 0 h 1633591"/>
              <a:gd name="csX10" fmla="*/ 5220774 w 5359482"/>
              <a:gd name="csY10" fmla="*/ 0 h 1633591"/>
              <a:gd name="csX11" fmla="*/ 5359482 w 5359482"/>
              <a:gd name="csY11" fmla="*/ 138708 h 1633591"/>
              <a:gd name="csX12" fmla="*/ 5359482 w 5359482"/>
              <a:gd name="csY12" fmla="*/ 617890 h 1633591"/>
              <a:gd name="csX13" fmla="*/ 5359482 w 5359482"/>
              <a:gd name="csY13" fmla="*/ 1042825 h 1633591"/>
              <a:gd name="csX14" fmla="*/ 5359482 w 5359482"/>
              <a:gd name="csY14" fmla="*/ 1494883 h 1633591"/>
              <a:gd name="csX15" fmla="*/ 5220774 w 5359482"/>
              <a:gd name="csY15" fmla="*/ 1633591 h 1633591"/>
              <a:gd name="csX16" fmla="*/ 4757741 w 5359482"/>
              <a:gd name="csY16" fmla="*/ 1633591 h 1633591"/>
              <a:gd name="csX17" fmla="*/ 4193067 w 5359482"/>
              <a:gd name="csY17" fmla="*/ 1633591 h 1633591"/>
              <a:gd name="csX18" fmla="*/ 3679214 w 5359482"/>
              <a:gd name="csY18" fmla="*/ 1633591 h 1633591"/>
              <a:gd name="csX19" fmla="*/ 3267002 w 5359482"/>
              <a:gd name="csY19" fmla="*/ 1633591 h 1633591"/>
              <a:gd name="csX20" fmla="*/ 2600687 w 5359482"/>
              <a:gd name="csY20" fmla="*/ 1633591 h 1633591"/>
              <a:gd name="csX21" fmla="*/ 1934371 w 5359482"/>
              <a:gd name="csY21" fmla="*/ 1633591 h 1633591"/>
              <a:gd name="csX22" fmla="*/ 1522159 w 5359482"/>
              <a:gd name="csY22" fmla="*/ 1633591 h 1633591"/>
              <a:gd name="csX23" fmla="*/ 906665 w 5359482"/>
              <a:gd name="csY23" fmla="*/ 1633591 h 1633591"/>
              <a:gd name="csX24" fmla="*/ 138708 w 5359482"/>
              <a:gd name="csY24" fmla="*/ 1633591 h 1633591"/>
              <a:gd name="csX25" fmla="*/ 0 w 5359482"/>
              <a:gd name="csY25" fmla="*/ 1494883 h 1633591"/>
              <a:gd name="csX26" fmla="*/ 0 w 5359482"/>
              <a:gd name="csY26" fmla="*/ 1042825 h 1633591"/>
              <a:gd name="csX27" fmla="*/ 0 w 5359482"/>
              <a:gd name="csY27" fmla="*/ 577205 h 1633591"/>
              <a:gd name="csX28" fmla="*/ 0 w 5359482"/>
              <a:gd name="csY28" fmla="*/ 138708 h 16335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359482" h="1633591" fill="none" extrusionOk="0">
                <a:moveTo>
                  <a:pt x="0" y="138708"/>
                </a:moveTo>
                <a:cubicBezTo>
                  <a:pt x="11192" y="49632"/>
                  <a:pt x="77501" y="-2133"/>
                  <a:pt x="138708" y="0"/>
                </a:cubicBezTo>
                <a:cubicBezTo>
                  <a:pt x="307362" y="-22442"/>
                  <a:pt x="471999" y="33446"/>
                  <a:pt x="652561" y="0"/>
                </a:cubicBezTo>
                <a:cubicBezTo>
                  <a:pt x="833123" y="-33446"/>
                  <a:pt x="883163" y="5170"/>
                  <a:pt x="1064773" y="0"/>
                </a:cubicBezTo>
                <a:cubicBezTo>
                  <a:pt x="1246383" y="-5170"/>
                  <a:pt x="1419404" y="28952"/>
                  <a:pt x="1578627" y="0"/>
                </a:cubicBezTo>
                <a:cubicBezTo>
                  <a:pt x="1737850" y="-28952"/>
                  <a:pt x="2070977" y="28150"/>
                  <a:pt x="2244942" y="0"/>
                </a:cubicBezTo>
                <a:cubicBezTo>
                  <a:pt x="2418907" y="-28150"/>
                  <a:pt x="2682870" y="67766"/>
                  <a:pt x="2860437" y="0"/>
                </a:cubicBezTo>
                <a:cubicBezTo>
                  <a:pt x="3038005" y="-67766"/>
                  <a:pt x="3299763" y="6124"/>
                  <a:pt x="3425111" y="0"/>
                </a:cubicBezTo>
                <a:cubicBezTo>
                  <a:pt x="3550459" y="-6124"/>
                  <a:pt x="3748171" y="63546"/>
                  <a:pt x="4040605" y="0"/>
                </a:cubicBezTo>
                <a:cubicBezTo>
                  <a:pt x="4333039" y="-63546"/>
                  <a:pt x="4479007" y="47733"/>
                  <a:pt x="4656100" y="0"/>
                </a:cubicBezTo>
                <a:cubicBezTo>
                  <a:pt x="4833194" y="-47733"/>
                  <a:pt x="4997316" y="65666"/>
                  <a:pt x="5220774" y="0"/>
                </a:cubicBezTo>
                <a:cubicBezTo>
                  <a:pt x="5299941" y="-7566"/>
                  <a:pt x="5369203" y="75398"/>
                  <a:pt x="5359482" y="138708"/>
                </a:cubicBezTo>
                <a:cubicBezTo>
                  <a:pt x="5382407" y="261151"/>
                  <a:pt x="5351735" y="518818"/>
                  <a:pt x="5359482" y="617890"/>
                </a:cubicBezTo>
                <a:cubicBezTo>
                  <a:pt x="5367229" y="716962"/>
                  <a:pt x="5339228" y="885357"/>
                  <a:pt x="5359482" y="1042825"/>
                </a:cubicBezTo>
                <a:cubicBezTo>
                  <a:pt x="5379736" y="1200293"/>
                  <a:pt x="5317709" y="1326731"/>
                  <a:pt x="5359482" y="1494883"/>
                </a:cubicBezTo>
                <a:cubicBezTo>
                  <a:pt x="5359303" y="1568464"/>
                  <a:pt x="5309811" y="1620984"/>
                  <a:pt x="5220774" y="1633591"/>
                </a:cubicBezTo>
                <a:cubicBezTo>
                  <a:pt x="5128095" y="1634264"/>
                  <a:pt x="4932025" y="1588713"/>
                  <a:pt x="4757741" y="1633591"/>
                </a:cubicBezTo>
                <a:cubicBezTo>
                  <a:pt x="4583457" y="1678469"/>
                  <a:pt x="4453759" y="1568329"/>
                  <a:pt x="4193067" y="1633591"/>
                </a:cubicBezTo>
                <a:cubicBezTo>
                  <a:pt x="3932375" y="1698853"/>
                  <a:pt x="3820063" y="1601567"/>
                  <a:pt x="3679214" y="1633591"/>
                </a:cubicBezTo>
                <a:cubicBezTo>
                  <a:pt x="3538365" y="1665615"/>
                  <a:pt x="3392897" y="1603222"/>
                  <a:pt x="3267002" y="1633591"/>
                </a:cubicBezTo>
                <a:cubicBezTo>
                  <a:pt x="3141107" y="1663960"/>
                  <a:pt x="2778000" y="1555823"/>
                  <a:pt x="2600687" y="1633591"/>
                </a:cubicBezTo>
                <a:cubicBezTo>
                  <a:pt x="2423375" y="1711359"/>
                  <a:pt x="2226554" y="1599976"/>
                  <a:pt x="1934371" y="1633591"/>
                </a:cubicBezTo>
                <a:cubicBezTo>
                  <a:pt x="1642188" y="1667206"/>
                  <a:pt x="1624729" y="1604688"/>
                  <a:pt x="1522159" y="1633591"/>
                </a:cubicBezTo>
                <a:cubicBezTo>
                  <a:pt x="1419589" y="1662494"/>
                  <a:pt x="1207963" y="1583314"/>
                  <a:pt x="906665" y="1633591"/>
                </a:cubicBezTo>
                <a:cubicBezTo>
                  <a:pt x="605367" y="1683868"/>
                  <a:pt x="348335" y="1564118"/>
                  <a:pt x="138708" y="1633591"/>
                </a:cubicBezTo>
                <a:cubicBezTo>
                  <a:pt x="76685" y="1627140"/>
                  <a:pt x="8112" y="1576904"/>
                  <a:pt x="0" y="1494883"/>
                </a:cubicBezTo>
                <a:cubicBezTo>
                  <a:pt x="-12737" y="1323922"/>
                  <a:pt x="17532" y="1202705"/>
                  <a:pt x="0" y="1042825"/>
                </a:cubicBezTo>
                <a:cubicBezTo>
                  <a:pt x="-17532" y="882945"/>
                  <a:pt x="8593" y="707246"/>
                  <a:pt x="0" y="577205"/>
                </a:cubicBezTo>
                <a:cubicBezTo>
                  <a:pt x="-8593" y="447164"/>
                  <a:pt x="11104" y="263775"/>
                  <a:pt x="0" y="138708"/>
                </a:cubicBezTo>
                <a:close/>
              </a:path>
              <a:path w="5359482" h="1633591" stroke="0" extrusionOk="0">
                <a:moveTo>
                  <a:pt x="0" y="138708"/>
                </a:moveTo>
                <a:cubicBezTo>
                  <a:pt x="15025" y="79249"/>
                  <a:pt x="72906" y="4218"/>
                  <a:pt x="138708" y="0"/>
                </a:cubicBezTo>
                <a:cubicBezTo>
                  <a:pt x="336113" y="-37741"/>
                  <a:pt x="346358" y="40506"/>
                  <a:pt x="550920" y="0"/>
                </a:cubicBezTo>
                <a:cubicBezTo>
                  <a:pt x="755482" y="-40506"/>
                  <a:pt x="956341" y="25233"/>
                  <a:pt x="1064773" y="0"/>
                </a:cubicBezTo>
                <a:cubicBezTo>
                  <a:pt x="1173205" y="-25233"/>
                  <a:pt x="1358848" y="3284"/>
                  <a:pt x="1629447" y="0"/>
                </a:cubicBezTo>
                <a:cubicBezTo>
                  <a:pt x="1900046" y="-3284"/>
                  <a:pt x="1941424" y="13983"/>
                  <a:pt x="2143301" y="0"/>
                </a:cubicBezTo>
                <a:cubicBezTo>
                  <a:pt x="2345178" y="-13983"/>
                  <a:pt x="2439610" y="9440"/>
                  <a:pt x="2707975" y="0"/>
                </a:cubicBezTo>
                <a:cubicBezTo>
                  <a:pt x="2976340" y="-9440"/>
                  <a:pt x="3041116" y="10593"/>
                  <a:pt x="3221828" y="0"/>
                </a:cubicBezTo>
                <a:cubicBezTo>
                  <a:pt x="3402540" y="-10593"/>
                  <a:pt x="3433696" y="26369"/>
                  <a:pt x="3634040" y="0"/>
                </a:cubicBezTo>
                <a:cubicBezTo>
                  <a:pt x="3834384" y="-26369"/>
                  <a:pt x="3912196" y="10442"/>
                  <a:pt x="4097073" y="0"/>
                </a:cubicBezTo>
                <a:cubicBezTo>
                  <a:pt x="4281950" y="-10442"/>
                  <a:pt x="4510656" y="27391"/>
                  <a:pt x="4712567" y="0"/>
                </a:cubicBezTo>
                <a:cubicBezTo>
                  <a:pt x="4914478" y="-27391"/>
                  <a:pt x="4992832" y="28233"/>
                  <a:pt x="5220774" y="0"/>
                </a:cubicBezTo>
                <a:cubicBezTo>
                  <a:pt x="5313397" y="13497"/>
                  <a:pt x="5361207" y="62241"/>
                  <a:pt x="5359482" y="138708"/>
                </a:cubicBezTo>
                <a:cubicBezTo>
                  <a:pt x="5399398" y="249396"/>
                  <a:pt x="5321389" y="436875"/>
                  <a:pt x="5359482" y="550081"/>
                </a:cubicBezTo>
                <a:cubicBezTo>
                  <a:pt x="5397575" y="663287"/>
                  <a:pt x="5319747" y="885688"/>
                  <a:pt x="5359482" y="988578"/>
                </a:cubicBezTo>
                <a:cubicBezTo>
                  <a:pt x="5399217" y="1091468"/>
                  <a:pt x="5316496" y="1377596"/>
                  <a:pt x="5359482" y="1494883"/>
                </a:cubicBezTo>
                <a:cubicBezTo>
                  <a:pt x="5371773" y="1569201"/>
                  <a:pt x="5303282" y="1630978"/>
                  <a:pt x="5220774" y="1633591"/>
                </a:cubicBezTo>
                <a:cubicBezTo>
                  <a:pt x="5104709" y="1686443"/>
                  <a:pt x="4879777" y="1599373"/>
                  <a:pt x="4757741" y="1633591"/>
                </a:cubicBezTo>
                <a:cubicBezTo>
                  <a:pt x="4635705" y="1667809"/>
                  <a:pt x="4354604" y="1577751"/>
                  <a:pt x="4193067" y="1633591"/>
                </a:cubicBezTo>
                <a:cubicBezTo>
                  <a:pt x="4031530" y="1689431"/>
                  <a:pt x="3866732" y="1581924"/>
                  <a:pt x="3730035" y="1633591"/>
                </a:cubicBezTo>
                <a:cubicBezTo>
                  <a:pt x="3593338" y="1685258"/>
                  <a:pt x="3472970" y="1582823"/>
                  <a:pt x="3267002" y="1633591"/>
                </a:cubicBezTo>
                <a:cubicBezTo>
                  <a:pt x="3061034" y="1684359"/>
                  <a:pt x="2881506" y="1587146"/>
                  <a:pt x="2702328" y="1633591"/>
                </a:cubicBezTo>
                <a:cubicBezTo>
                  <a:pt x="2523150" y="1680036"/>
                  <a:pt x="2396845" y="1584277"/>
                  <a:pt x="2239295" y="1633591"/>
                </a:cubicBezTo>
                <a:cubicBezTo>
                  <a:pt x="2081745" y="1682905"/>
                  <a:pt x="1970980" y="1584941"/>
                  <a:pt x="1776263" y="1633591"/>
                </a:cubicBezTo>
                <a:cubicBezTo>
                  <a:pt x="1581546" y="1682241"/>
                  <a:pt x="1455087" y="1582121"/>
                  <a:pt x="1262409" y="1633591"/>
                </a:cubicBezTo>
                <a:cubicBezTo>
                  <a:pt x="1069731" y="1685061"/>
                  <a:pt x="986761" y="1626171"/>
                  <a:pt x="799377" y="1633591"/>
                </a:cubicBezTo>
                <a:cubicBezTo>
                  <a:pt x="611993" y="1641011"/>
                  <a:pt x="444620" y="1567971"/>
                  <a:pt x="138708" y="1633591"/>
                </a:cubicBezTo>
                <a:cubicBezTo>
                  <a:pt x="51641" y="1645755"/>
                  <a:pt x="-10287" y="1563640"/>
                  <a:pt x="0" y="1494883"/>
                </a:cubicBezTo>
                <a:cubicBezTo>
                  <a:pt x="-188" y="1345132"/>
                  <a:pt x="16445" y="1208155"/>
                  <a:pt x="0" y="1029263"/>
                </a:cubicBezTo>
                <a:cubicBezTo>
                  <a:pt x="-16445" y="850371"/>
                  <a:pt x="10072" y="785497"/>
                  <a:pt x="0" y="550081"/>
                </a:cubicBezTo>
                <a:cubicBezTo>
                  <a:pt x="-10072" y="314665"/>
                  <a:pt x="45624" y="317520"/>
                  <a:pt x="0" y="138708"/>
                </a:cubicBezTo>
                <a:close/>
              </a:path>
            </a:pathLst>
          </a:custGeom>
          <a:solidFill>
            <a:schemeClr val="accent4"/>
          </a:solidFill>
          <a:ln w="76200">
            <a:solidFill>
              <a:srgbClr val="EA7854"/>
            </a:solidFill>
            <a:extLst>
              <a:ext uri="{C807C97D-BFC1-408E-A445-0C87EB9F89A2}">
                <ask:lineSketchStyleProps xmlns:ask="http://schemas.microsoft.com/office/drawing/2018/sketchyshapes" sd="1479712728">
                  <a:prstGeom prst="roundRect">
                    <a:avLst>
                      <a:gd name="adj" fmla="val 8491"/>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CC6BCA17-763C-950E-42A9-666177545470}"/>
              </a:ext>
            </a:extLst>
          </p:cNvPr>
          <p:cNvSpPr txBox="1">
            <a:spLocks/>
          </p:cNvSpPr>
          <p:nvPr/>
        </p:nvSpPr>
        <p:spPr>
          <a:xfrm>
            <a:off x="579398" y="1762601"/>
            <a:ext cx="9358500"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105664"/>
                </a:solidFill>
                <a:latin typeface="Open Sans" panose="020B0606030504020204" pitchFamily="34" charset="0"/>
              </a:rPr>
              <a:t>Transportation System Priorities</a:t>
            </a:r>
          </a:p>
        </p:txBody>
      </p:sp>
      <p:sp>
        <p:nvSpPr>
          <p:cNvPr id="4" name="Rectangle 3">
            <a:extLst>
              <a:ext uri="{FF2B5EF4-FFF2-40B4-BE49-F238E27FC236}">
                <a16:creationId xmlns:a16="http://schemas.microsoft.com/office/drawing/2014/main" id="{09748BBC-9F41-8F88-726D-0EE2235B930D}"/>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9FFDEE-5C8D-CFE1-4000-AFDCE2935E5D}"/>
              </a:ext>
            </a:extLst>
          </p:cNvPr>
          <p:cNvSpPr/>
          <p:nvPr/>
        </p:nvSpPr>
        <p:spPr>
          <a:xfrm rot="16200000">
            <a:off x="5335071" y="-4898029"/>
            <a:ext cx="1083500" cy="11753635"/>
          </a:xfrm>
          <a:custGeom>
            <a:avLst/>
            <a:gdLst>
              <a:gd name="csX0" fmla="*/ 0 w 1083500"/>
              <a:gd name="csY0" fmla="*/ 0 h 11753635"/>
              <a:gd name="csX1" fmla="*/ 509245 w 1083500"/>
              <a:gd name="csY1" fmla="*/ 0 h 11753635"/>
              <a:gd name="csX2" fmla="*/ 1083500 w 1083500"/>
              <a:gd name="csY2" fmla="*/ 0 h 11753635"/>
              <a:gd name="csX3" fmla="*/ 1083500 w 1083500"/>
              <a:gd name="csY3" fmla="*/ 926463 h 11753635"/>
              <a:gd name="csX4" fmla="*/ 1083500 w 1083500"/>
              <a:gd name="csY4" fmla="*/ 1382781 h 11753635"/>
              <a:gd name="csX5" fmla="*/ 1083500 w 1083500"/>
              <a:gd name="csY5" fmla="*/ 1956635 h 11753635"/>
              <a:gd name="csX6" fmla="*/ 1083500 w 1083500"/>
              <a:gd name="csY6" fmla="*/ 2883098 h 11753635"/>
              <a:gd name="csX7" fmla="*/ 1083500 w 1083500"/>
              <a:gd name="csY7" fmla="*/ 3456951 h 11753635"/>
              <a:gd name="csX8" fmla="*/ 1083500 w 1083500"/>
              <a:gd name="csY8" fmla="*/ 4383414 h 11753635"/>
              <a:gd name="csX9" fmla="*/ 1083500 w 1083500"/>
              <a:gd name="csY9" fmla="*/ 5192341 h 11753635"/>
              <a:gd name="csX10" fmla="*/ 1083500 w 1083500"/>
              <a:gd name="csY10" fmla="*/ 6001268 h 11753635"/>
              <a:gd name="csX11" fmla="*/ 1083500 w 1083500"/>
              <a:gd name="csY11" fmla="*/ 6575122 h 11753635"/>
              <a:gd name="csX12" fmla="*/ 1083500 w 1083500"/>
              <a:gd name="csY12" fmla="*/ 7266512 h 11753635"/>
              <a:gd name="csX13" fmla="*/ 1083500 w 1083500"/>
              <a:gd name="csY13" fmla="*/ 7957902 h 11753635"/>
              <a:gd name="csX14" fmla="*/ 1083500 w 1083500"/>
              <a:gd name="csY14" fmla="*/ 8884365 h 11753635"/>
              <a:gd name="csX15" fmla="*/ 1083500 w 1083500"/>
              <a:gd name="csY15" fmla="*/ 9575756 h 11753635"/>
              <a:gd name="csX16" fmla="*/ 1083500 w 1083500"/>
              <a:gd name="csY16" fmla="*/ 10267146 h 11753635"/>
              <a:gd name="csX17" fmla="*/ 1083500 w 1083500"/>
              <a:gd name="csY17" fmla="*/ 10841000 h 11753635"/>
              <a:gd name="csX18" fmla="*/ 1083500 w 1083500"/>
              <a:gd name="csY18" fmla="*/ 11753635 h 11753635"/>
              <a:gd name="csX19" fmla="*/ 530915 w 1083500"/>
              <a:gd name="csY19" fmla="*/ 11753635 h 11753635"/>
              <a:gd name="csX20" fmla="*/ 0 w 1083500"/>
              <a:gd name="csY20" fmla="*/ 11753635 h 11753635"/>
              <a:gd name="csX21" fmla="*/ 0 w 1083500"/>
              <a:gd name="csY21" fmla="*/ 11062245 h 11753635"/>
              <a:gd name="csX22" fmla="*/ 0 w 1083500"/>
              <a:gd name="csY22" fmla="*/ 10605927 h 11753635"/>
              <a:gd name="csX23" fmla="*/ 0 w 1083500"/>
              <a:gd name="csY23" fmla="*/ 10149610 h 11753635"/>
              <a:gd name="csX24" fmla="*/ 0 w 1083500"/>
              <a:gd name="csY24" fmla="*/ 9693292 h 11753635"/>
              <a:gd name="csX25" fmla="*/ 0 w 1083500"/>
              <a:gd name="csY25" fmla="*/ 9354511 h 11753635"/>
              <a:gd name="csX26" fmla="*/ 0 w 1083500"/>
              <a:gd name="csY26" fmla="*/ 8663120 h 11753635"/>
              <a:gd name="csX27" fmla="*/ 0 w 1083500"/>
              <a:gd name="csY27" fmla="*/ 8206803 h 11753635"/>
              <a:gd name="csX28" fmla="*/ 0 w 1083500"/>
              <a:gd name="csY28" fmla="*/ 7632949 h 11753635"/>
              <a:gd name="csX29" fmla="*/ 0 w 1083500"/>
              <a:gd name="csY29" fmla="*/ 6824022 h 11753635"/>
              <a:gd name="csX30" fmla="*/ 0 w 1083500"/>
              <a:gd name="csY30" fmla="*/ 5897559 h 11753635"/>
              <a:gd name="csX31" fmla="*/ 0 w 1083500"/>
              <a:gd name="csY31" fmla="*/ 5558778 h 11753635"/>
              <a:gd name="csX32" fmla="*/ 0 w 1083500"/>
              <a:gd name="csY32" fmla="*/ 4867388 h 11753635"/>
              <a:gd name="csX33" fmla="*/ 0 w 1083500"/>
              <a:gd name="csY33" fmla="*/ 4058461 h 11753635"/>
              <a:gd name="csX34" fmla="*/ 0 w 1083500"/>
              <a:gd name="csY34" fmla="*/ 3719680 h 11753635"/>
              <a:gd name="csX35" fmla="*/ 0 w 1083500"/>
              <a:gd name="csY35" fmla="*/ 2910753 h 11753635"/>
              <a:gd name="csX36" fmla="*/ 0 w 1083500"/>
              <a:gd name="csY36" fmla="*/ 2219363 h 11753635"/>
              <a:gd name="csX37" fmla="*/ 0 w 1083500"/>
              <a:gd name="csY37" fmla="*/ 1292900 h 11753635"/>
              <a:gd name="csX38" fmla="*/ 0 w 1083500"/>
              <a:gd name="csY38" fmla="*/ 836582 h 11753635"/>
              <a:gd name="csX39" fmla="*/ 0 w 1083500"/>
              <a:gd name="csY39" fmla="*/ 0 h 11753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83500" h="11753635" fill="none" extrusionOk="0">
                <a:moveTo>
                  <a:pt x="0" y="0"/>
                </a:moveTo>
                <a:cubicBezTo>
                  <a:pt x="160154" y="5426"/>
                  <a:pt x="311479" y="-22245"/>
                  <a:pt x="509245" y="0"/>
                </a:cubicBezTo>
                <a:cubicBezTo>
                  <a:pt x="707012" y="22245"/>
                  <a:pt x="928746" y="-7586"/>
                  <a:pt x="1083500" y="0"/>
                </a:cubicBezTo>
                <a:cubicBezTo>
                  <a:pt x="1093151" y="361050"/>
                  <a:pt x="1122479" y="723264"/>
                  <a:pt x="1083500" y="926463"/>
                </a:cubicBezTo>
                <a:cubicBezTo>
                  <a:pt x="1044521" y="1129662"/>
                  <a:pt x="1074969" y="1206378"/>
                  <a:pt x="1083500" y="1382781"/>
                </a:cubicBezTo>
                <a:cubicBezTo>
                  <a:pt x="1092031" y="1559184"/>
                  <a:pt x="1076355" y="1720555"/>
                  <a:pt x="1083500" y="1956635"/>
                </a:cubicBezTo>
                <a:cubicBezTo>
                  <a:pt x="1090645" y="2192715"/>
                  <a:pt x="1109552" y="2595644"/>
                  <a:pt x="1083500" y="2883098"/>
                </a:cubicBezTo>
                <a:cubicBezTo>
                  <a:pt x="1057448" y="3170552"/>
                  <a:pt x="1090708" y="3294631"/>
                  <a:pt x="1083500" y="3456951"/>
                </a:cubicBezTo>
                <a:cubicBezTo>
                  <a:pt x="1076292" y="3619271"/>
                  <a:pt x="1103145" y="4005437"/>
                  <a:pt x="1083500" y="4383414"/>
                </a:cubicBezTo>
                <a:cubicBezTo>
                  <a:pt x="1063855" y="4761391"/>
                  <a:pt x="1079117" y="4945909"/>
                  <a:pt x="1083500" y="5192341"/>
                </a:cubicBezTo>
                <a:cubicBezTo>
                  <a:pt x="1087883" y="5438773"/>
                  <a:pt x="1093436" y="5714925"/>
                  <a:pt x="1083500" y="6001268"/>
                </a:cubicBezTo>
                <a:cubicBezTo>
                  <a:pt x="1073564" y="6287611"/>
                  <a:pt x="1070846" y="6343557"/>
                  <a:pt x="1083500" y="6575122"/>
                </a:cubicBezTo>
                <a:cubicBezTo>
                  <a:pt x="1096154" y="6806687"/>
                  <a:pt x="1090740" y="7003251"/>
                  <a:pt x="1083500" y="7266512"/>
                </a:cubicBezTo>
                <a:cubicBezTo>
                  <a:pt x="1076261" y="7529773"/>
                  <a:pt x="1103769" y="7759387"/>
                  <a:pt x="1083500" y="7957902"/>
                </a:cubicBezTo>
                <a:cubicBezTo>
                  <a:pt x="1063232" y="8156417"/>
                  <a:pt x="1058169" y="8450227"/>
                  <a:pt x="1083500" y="8884365"/>
                </a:cubicBezTo>
                <a:cubicBezTo>
                  <a:pt x="1108831" y="9318503"/>
                  <a:pt x="1061854" y="9410172"/>
                  <a:pt x="1083500" y="9575756"/>
                </a:cubicBezTo>
                <a:cubicBezTo>
                  <a:pt x="1105146" y="9741340"/>
                  <a:pt x="1074596" y="10122797"/>
                  <a:pt x="1083500" y="10267146"/>
                </a:cubicBezTo>
                <a:cubicBezTo>
                  <a:pt x="1092405" y="10411495"/>
                  <a:pt x="1071663" y="10607776"/>
                  <a:pt x="1083500" y="10841000"/>
                </a:cubicBezTo>
                <a:cubicBezTo>
                  <a:pt x="1095337" y="11074224"/>
                  <a:pt x="1119009" y="11302609"/>
                  <a:pt x="1083500" y="11753635"/>
                </a:cubicBezTo>
                <a:cubicBezTo>
                  <a:pt x="968528" y="11733348"/>
                  <a:pt x="785800" y="11736651"/>
                  <a:pt x="530915" y="11753635"/>
                </a:cubicBezTo>
                <a:cubicBezTo>
                  <a:pt x="276030" y="11770619"/>
                  <a:pt x="210056" y="11748130"/>
                  <a:pt x="0" y="11753635"/>
                </a:cubicBezTo>
                <a:cubicBezTo>
                  <a:pt x="1729" y="11429899"/>
                  <a:pt x="-18919" y="11352995"/>
                  <a:pt x="0" y="11062245"/>
                </a:cubicBezTo>
                <a:cubicBezTo>
                  <a:pt x="18919" y="10771495"/>
                  <a:pt x="-13890" y="10782923"/>
                  <a:pt x="0" y="10605927"/>
                </a:cubicBezTo>
                <a:cubicBezTo>
                  <a:pt x="13890" y="10428931"/>
                  <a:pt x="-9905" y="10287466"/>
                  <a:pt x="0" y="10149610"/>
                </a:cubicBezTo>
                <a:cubicBezTo>
                  <a:pt x="9905" y="10011754"/>
                  <a:pt x="4985" y="9901913"/>
                  <a:pt x="0" y="9693292"/>
                </a:cubicBezTo>
                <a:cubicBezTo>
                  <a:pt x="-4985" y="9484671"/>
                  <a:pt x="-3427" y="9429641"/>
                  <a:pt x="0" y="9354511"/>
                </a:cubicBezTo>
                <a:cubicBezTo>
                  <a:pt x="3427" y="9279381"/>
                  <a:pt x="9079" y="8912850"/>
                  <a:pt x="0" y="8663120"/>
                </a:cubicBezTo>
                <a:cubicBezTo>
                  <a:pt x="-9079" y="8413390"/>
                  <a:pt x="-1700" y="8417455"/>
                  <a:pt x="0" y="8206803"/>
                </a:cubicBezTo>
                <a:cubicBezTo>
                  <a:pt x="1700" y="7996151"/>
                  <a:pt x="3941" y="7754871"/>
                  <a:pt x="0" y="7632949"/>
                </a:cubicBezTo>
                <a:cubicBezTo>
                  <a:pt x="-3941" y="7511027"/>
                  <a:pt x="-4109" y="7099592"/>
                  <a:pt x="0" y="6824022"/>
                </a:cubicBezTo>
                <a:cubicBezTo>
                  <a:pt x="4109" y="6548452"/>
                  <a:pt x="-26190" y="6181775"/>
                  <a:pt x="0" y="5897559"/>
                </a:cubicBezTo>
                <a:cubicBezTo>
                  <a:pt x="26190" y="5613343"/>
                  <a:pt x="-7851" y="5670920"/>
                  <a:pt x="0" y="5558778"/>
                </a:cubicBezTo>
                <a:cubicBezTo>
                  <a:pt x="7851" y="5446636"/>
                  <a:pt x="7720" y="5195901"/>
                  <a:pt x="0" y="4867388"/>
                </a:cubicBezTo>
                <a:cubicBezTo>
                  <a:pt x="-7720" y="4538875"/>
                  <a:pt x="-27938" y="4262734"/>
                  <a:pt x="0" y="4058461"/>
                </a:cubicBezTo>
                <a:cubicBezTo>
                  <a:pt x="27938" y="3854188"/>
                  <a:pt x="2424" y="3816871"/>
                  <a:pt x="0" y="3719680"/>
                </a:cubicBezTo>
                <a:cubicBezTo>
                  <a:pt x="-2424" y="3622489"/>
                  <a:pt x="-30798" y="3309743"/>
                  <a:pt x="0" y="2910753"/>
                </a:cubicBezTo>
                <a:cubicBezTo>
                  <a:pt x="30798" y="2511763"/>
                  <a:pt x="29930" y="2429769"/>
                  <a:pt x="0" y="2219363"/>
                </a:cubicBezTo>
                <a:cubicBezTo>
                  <a:pt x="-29930" y="2008957"/>
                  <a:pt x="-34194" y="1588572"/>
                  <a:pt x="0" y="1292900"/>
                </a:cubicBezTo>
                <a:cubicBezTo>
                  <a:pt x="34194" y="997228"/>
                  <a:pt x="-2736" y="930279"/>
                  <a:pt x="0" y="836582"/>
                </a:cubicBezTo>
                <a:cubicBezTo>
                  <a:pt x="2736" y="742885"/>
                  <a:pt x="-41195" y="391858"/>
                  <a:pt x="0" y="0"/>
                </a:cubicBezTo>
                <a:close/>
              </a:path>
              <a:path w="1083500" h="11753635" stroke="0" extrusionOk="0">
                <a:moveTo>
                  <a:pt x="0" y="0"/>
                </a:moveTo>
                <a:cubicBezTo>
                  <a:pt x="243306" y="-5530"/>
                  <a:pt x="428568" y="13420"/>
                  <a:pt x="563420" y="0"/>
                </a:cubicBezTo>
                <a:cubicBezTo>
                  <a:pt x="698272" y="-13420"/>
                  <a:pt x="905032" y="-9421"/>
                  <a:pt x="1083500" y="0"/>
                </a:cubicBezTo>
                <a:cubicBezTo>
                  <a:pt x="1091465" y="94871"/>
                  <a:pt x="1064779" y="354586"/>
                  <a:pt x="1083500" y="456318"/>
                </a:cubicBezTo>
                <a:cubicBezTo>
                  <a:pt x="1102221" y="558050"/>
                  <a:pt x="1092230" y="625958"/>
                  <a:pt x="1083500" y="795099"/>
                </a:cubicBezTo>
                <a:cubicBezTo>
                  <a:pt x="1074770" y="964240"/>
                  <a:pt x="1095656" y="1338390"/>
                  <a:pt x="1083500" y="1604025"/>
                </a:cubicBezTo>
                <a:cubicBezTo>
                  <a:pt x="1071344" y="1869660"/>
                  <a:pt x="1057439" y="2035364"/>
                  <a:pt x="1083500" y="2177879"/>
                </a:cubicBezTo>
                <a:cubicBezTo>
                  <a:pt x="1109561" y="2320394"/>
                  <a:pt x="1109140" y="2795646"/>
                  <a:pt x="1083500" y="3104342"/>
                </a:cubicBezTo>
                <a:cubicBezTo>
                  <a:pt x="1057860" y="3413038"/>
                  <a:pt x="1091183" y="3442853"/>
                  <a:pt x="1083500" y="3678196"/>
                </a:cubicBezTo>
                <a:cubicBezTo>
                  <a:pt x="1075817" y="3913539"/>
                  <a:pt x="1093275" y="3923615"/>
                  <a:pt x="1083500" y="4134514"/>
                </a:cubicBezTo>
                <a:cubicBezTo>
                  <a:pt x="1073725" y="4345413"/>
                  <a:pt x="1095167" y="4399071"/>
                  <a:pt x="1083500" y="4473295"/>
                </a:cubicBezTo>
                <a:cubicBezTo>
                  <a:pt x="1071833" y="4547519"/>
                  <a:pt x="1091438" y="4890465"/>
                  <a:pt x="1083500" y="5047149"/>
                </a:cubicBezTo>
                <a:cubicBezTo>
                  <a:pt x="1075562" y="5203833"/>
                  <a:pt x="1061574" y="5345655"/>
                  <a:pt x="1083500" y="5621003"/>
                </a:cubicBezTo>
                <a:cubicBezTo>
                  <a:pt x="1105426" y="5896351"/>
                  <a:pt x="1099601" y="5822736"/>
                  <a:pt x="1083500" y="5959784"/>
                </a:cubicBezTo>
                <a:cubicBezTo>
                  <a:pt x="1067399" y="6096832"/>
                  <a:pt x="1082395" y="6448921"/>
                  <a:pt x="1083500" y="6768711"/>
                </a:cubicBezTo>
                <a:cubicBezTo>
                  <a:pt x="1084605" y="7088501"/>
                  <a:pt x="1078118" y="7010943"/>
                  <a:pt x="1083500" y="7107492"/>
                </a:cubicBezTo>
                <a:cubicBezTo>
                  <a:pt x="1088882" y="7204041"/>
                  <a:pt x="1107120" y="7487594"/>
                  <a:pt x="1083500" y="7681346"/>
                </a:cubicBezTo>
                <a:cubicBezTo>
                  <a:pt x="1059880" y="7875098"/>
                  <a:pt x="1058219" y="8093189"/>
                  <a:pt x="1083500" y="8255200"/>
                </a:cubicBezTo>
                <a:cubicBezTo>
                  <a:pt x="1108781" y="8417211"/>
                  <a:pt x="1060877" y="8895959"/>
                  <a:pt x="1083500" y="9064127"/>
                </a:cubicBezTo>
                <a:cubicBezTo>
                  <a:pt x="1106123" y="9232295"/>
                  <a:pt x="1082920" y="9385317"/>
                  <a:pt x="1083500" y="9637981"/>
                </a:cubicBezTo>
                <a:cubicBezTo>
                  <a:pt x="1084080" y="9890645"/>
                  <a:pt x="1070645" y="10226766"/>
                  <a:pt x="1083500" y="10446907"/>
                </a:cubicBezTo>
                <a:cubicBezTo>
                  <a:pt x="1096355" y="10667048"/>
                  <a:pt x="1087934" y="10803825"/>
                  <a:pt x="1083500" y="11138298"/>
                </a:cubicBezTo>
                <a:cubicBezTo>
                  <a:pt x="1079066" y="11472771"/>
                  <a:pt x="1085545" y="11544583"/>
                  <a:pt x="1083500" y="11753635"/>
                </a:cubicBezTo>
                <a:cubicBezTo>
                  <a:pt x="813153" y="11735478"/>
                  <a:pt x="666933" y="11747303"/>
                  <a:pt x="541750" y="11753635"/>
                </a:cubicBezTo>
                <a:cubicBezTo>
                  <a:pt x="416567" y="11759968"/>
                  <a:pt x="111255" y="11741644"/>
                  <a:pt x="0" y="11753635"/>
                </a:cubicBezTo>
                <a:cubicBezTo>
                  <a:pt x="27887" y="11408586"/>
                  <a:pt x="9666" y="11155821"/>
                  <a:pt x="0" y="10944708"/>
                </a:cubicBezTo>
                <a:cubicBezTo>
                  <a:pt x="-9666" y="10733595"/>
                  <a:pt x="21238" y="10687856"/>
                  <a:pt x="0" y="10488391"/>
                </a:cubicBezTo>
                <a:cubicBezTo>
                  <a:pt x="-21238" y="10288926"/>
                  <a:pt x="28689" y="10107978"/>
                  <a:pt x="0" y="9797000"/>
                </a:cubicBezTo>
                <a:cubicBezTo>
                  <a:pt x="-28689" y="9486022"/>
                  <a:pt x="6352" y="9230426"/>
                  <a:pt x="0" y="8870537"/>
                </a:cubicBezTo>
                <a:cubicBezTo>
                  <a:pt x="-6352" y="8510648"/>
                  <a:pt x="-19189" y="8566385"/>
                  <a:pt x="0" y="8414220"/>
                </a:cubicBezTo>
                <a:cubicBezTo>
                  <a:pt x="19189" y="8262055"/>
                  <a:pt x="-9473" y="8077261"/>
                  <a:pt x="0" y="7957902"/>
                </a:cubicBezTo>
                <a:cubicBezTo>
                  <a:pt x="9473" y="7838543"/>
                  <a:pt x="7513" y="7535018"/>
                  <a:pt x="0" y="7148976"/>
                </a:cubicBezTo>
                <a:cubicBezTo>
                  <a:pt x="-7513" y="6762934"/>
                  <a:pt x="7909" y="6814241"/>
                  <a:pt x="0" y="6575122"/>
                </a:cubicBezTo>
                <a:cubicBezTo>
                  <a:pt x="-7909" y="6336003"/>
                  <a:pt x="-11895" y="6283726"/>
                  <a:pt x="0" y="6118804"/>
                </a:cubicBezTo>
                <a:cubicBezTo>
                  <a:pt x="11895" y="5953882"/>
                  <a:pt x="-14182" y="5869223"/>
                  <a:pt x="0" y="5780023"/>
                </a:cubicBezTo>
                <a:cubicBezTo>
                  <a:pt x="14182" y="5690823"/>
                  <a:pt x="2942" y="5532882"/>
                  <a:pt x="0" y="5441242"/>
                </a:cubicBezTo>
                <a:cubicBezTo>
                  <a:pt x="-2942" y="5349602"/>
                  <a:pt x="-8540" y="5175480"/>
                  <a:pt x="0" y="4984924"/>
                </a:cubicBezTo>
                <a:cubicBezTo>
                  <a:pt x="8540" y="4794368"/>
                  <a:pt x="12320" y="4591611"/>
                  <a:pt x="0" y="4411070"/>
                </a:cubicBezTo>
                <a:cubicBezTo>
                  <a:pt x="-12320" y="4230529"/>
                  <a:pt x="7191" y="4029386"/>
                  <a:pt x="0" y="3837216"/>
                </a:cubicBezTo>
                <a:cubicBezTo>
                  <a:pt x="-7191" y="3645046"/>
                  <a:pt x="10856" y="3584665"/>
                  <a:pt x="0" y="3380899"/>
                </a:cubicBezTo>
                <a:cubicBezTo>
                  <a:pt x="-10856" y="3177133"/>
                  <a:pt x="26698" y="2994132"/>
                  <a:pt x="0" y="2689508"/>
                </a:cubicBezTo>
                <a:cubicBezTo>
                  <a:pt x="-26698" y="2384884"/>
                  <a:pt x="-9846" y="2092433"/>
                  <a:pt x="0" y="1763045"/>
                </a:cubicBezTo>
                <a:cubicBezTo>
                  <a:pt x="9846" y="1433657"/>
                  <a:pt x="4995" y="1497202"/>
                  <a:pt x="0" y="1424264"/>
                </a:cubicBezTo>
                <a:cubicBezTo>
                  <a:pt x="-4995" y="1351326"/>
                  <a:pt x="-18676" y="342251"/>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30B1CD34-11E1-D250-1C08-A1F6B6C1FCAE}"/>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Community Engagement, Phase 1</a:t>
            </a:r>
          </a:p>
        </p:txBody>
      </p:sp>
      <p:cxnSp>
        <p:nvCxnSpPr>
          <p:cNvPr id="10" name="Straight Connector 9">
            <a:extLst>
              <a:ext uri="{FF2B5EF4-FFF2-40B4-BE49-F238E27FC236}">
                <a16:creationId xmlns:a16="http://schemas.microsoft.com/office/drawing/2014/main" id="{F1F66B9D-5D6C-3D1A-4470-4496259679C0}"/>
              </a:ext>
            </a:extLst>
          </p:cNvPr>
          <p:cNvCxnSpPr>
            <a:cxnSpLocks/>
          </p:cNvCxnSpPr>
          <p:nvPr/>
        </p:nvCxnSpPr>
        <p:spPr>
          <a:xfrm>
            <a:off x="661174" y="2429443"/>
            <a:ext cx="7128947"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graphicFrame>
        <p:nvGraphicFramePr>
          <p:cNvPr id="12" name="Chart 11">
            <a:extLst>
              <a:ext uri="{FF2B5EF4-FFF2-40B4-BE49-F238E27FC236}">
                <a16:creationId xmlns:a16="http://schemas.microsoft.com/office/drawing/2014/main" id="{7CC2DE59-04DA-6B84-FAC8-8D7E9478BFA2}"/>
              </a:ext>
            </a:extLst>
          </p:cNvPr>
          <p:cNvGraphicFramePr>
            <a:graphicFrameLocks/>
          </p:cNvGraphicFramePr>
          <p:nvPr/>
        </p:nvGraphicFramePr>
        <p:xfrm>
          <a:off x="3812739" y="2686500"/>
          <a:ext cx="7429314" cy="3806375"/>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32492834-AB98-0BFB-E85F-39E043AA0AB3}"/>
              </a:ext>
            </a:extLst>
          </p:cNvPr>
          <p:cNvSpPr txBox="1"/>
          <p:nvPr/>
        </p:nvSpPr>
        <p:spPr>
          <a:xfrm>
            <a:off x="534256" y="5107095"/>
            <a:ext cx="5167901" cy="1200329"/>
          </a:xfrm>
          <a:prstGeom prst="rect">
            <a:avLst/>
          </a:prstGeom>
          <a:noFill/>
        </p:spPr>
        <p:txBody>
          <a:bodyPr wrap="square" rtlCol="0">
            <a:spAutoFit/>
          </a:bodyPr>
          <a:lstStyle/>
          <a:p>
            <a:r>
              <a:rPr lang="en-US" sz="2400" dirty="0">
                <a:solidFill>
                  <a:schemeClr val="bg1"/>
                </a:solidFill>
              </a:rPr>
              <a:t>Survey respondents indicated that transit, walking, and cycling should be considered high priority. </a:t>
            </a:r>
          </a:p>
        </p:txBody>
      </p:sp>
      <p:sp>
        <p:nvSpPr>
          <p:cNvPr id="5" name="Oval 4">
            <a:extLst>
              <a:ext uri="{FF2B5EF4-FFF2-40B4-BE49-F238E27FC236}">
                <a16:creationId xmlns:a16="http://schemas.microsoft.com/office/drawing/2014/main" id="{F4AA539E-9969-C9CB-0ABB-5809ED1342E4}"/>
              </a:ext>
            </a:extLst>
          </p:cNvPr>
          <p:cNvSpPr/>
          <p:nvPr/>
        </p:nvSpPr>
        <p:spPr>
          <a:xfrm>
            <a:off x="513708" y="3735495"/>
            <a:ext cx="1371600" cy="13716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06CF557-324A-4D9C-24D5-3D0F9082265E}"/>
              </a:ext>
            </a:extLst>
          </p:cNvPr>
          <p:cNvPicPr>
            <a:picLocks noChangeAspect="1"/>
          </p:cNvPicPr>
          <p:nvPr/>
        </p:nvPicPr>
        <p:blipFill>
          <a:blip r:embed="rId3"/>
          <a:srcRect l="30749" t="36595" r="60548" b="40713"/>
          <a:stretch>
            <a:fillRect/>
          </a:stretch>
        </p:blipFill>
        <p:spPr>
          <a:xfrm>
            <a:off x="731793" y="3825743"/>
            <a:ext cx="914400" cy="1123045"/>
          </a:xfrm>
          <a:prstGeom prst="rect">
            <a:avLst/>
          </a:prstGeom>
        </p:spPr>
      </p:pic>
    </p:spTree>
    <p:extLst>
      <p:ext uri="{BB962C8B-B14F-4D97-AF65-F5344CB8AC3E}">
        <p14:creationId xmlns:p14="http://schemas.microsoft.com/office/powerpoint/2010/main" val="3062838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C91FF-5426-DE67-884B-4E9216B5D71B}"/>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C30424AB-618B-8A9D-46F9-5C4BA6EB90EF}"/>
              </a:ext>
            </a:extLst>
          </p:cNvPr>
          <p:cNvSpPr/>
          <p:nvPr/>
        </p:nvSpPr>
        <p:spPr>
          <a:xfrm rot="21175046">
            <a:off x="8468163" y="708250"/>
            <a:ext cx="3605264" cy="5583664"/>
          </a:xfrm>
          <a:custGeom>
            <a:avLst/>
            <a:gdLst>
              <a:gd name="csX0" fmla="*/ 0 w 3605264"/>
              <a:gd name="csY0" fmla="*/ 283734 h 5583664"/>
              <a:gd name="csX1" fmla="*/ 283734 w 3605264"/>
              <a:gd name="csY1" fmla="*/ 0 h 5583664"/>
              <a:gd name="csX2" fmla="*/ 790033 w 3605264"/>
              <a:gd name="csY2" fmla="*/ 0 h 5583664"/>
              <a:gd name="csX3" fmla="*/ 1205199 w 3605264"/>
              <a:gd name="csY3" fmla="*/ 0 h 5583664"/>
              <a:gd name="csX4" fmla="*/ 1650742 w 3605264"/>
              <a:gd name="csY4" fmla="*/ 0 h 5583664"/>
              <a:gd name="csX5" fmla="*/ 2126664 w 3605264"/>
              <a:gd name="csY5" fmla="*/ 0 h 5583664"/>
              <a:gd name="csX6" fmla="*/ 2663341 w 3605264"/>
              <a:gd name="csY6" fmla="*/ 0 h 5583664"/>
              <a:gd name="csX7" fmla="*/ 3321530 w 3605264"/>
              <a:gd name="csY7" fmla="*/ 0 h 5583664"/>
              <a:gd name="csX8" fmla="*/ 3605264 w 3605264"/>
              <a:gd name="csY8" fmla="*/ 283734 h 5583664"/>
              <a:gd name="csX9" fmla="*/ 3605264 w 3605264"/>
              <a:gd name="csY9" fmla="*/ 690603 h 5583664"/>
              <a:gd name="csX10" fmla="*/ 3605264 w 3605264"/>
              <a:gd name="csY10" fmla="*/ 1247958 h 5583664"/>
              <a:gd name="csX11" fmla="*/ 3605264 w 3605264"/>
              <a:gd name="csY11" fmla="*/ 1755151 h 5583664"/>
              <a:gd name="csX12" fmla="*/ 3605264 w 3605264"/>
              <a:gd name="csY12" fmla="*/ 2412831 h 5583664"/>
              <a:gd name="csX13" fmla="*/ 3605264 w 3605264"/>
              <a:gd name="csY13" fmla="*/ 3070510 h 5583664"/>
              <a:gd name="csX14" fmla="*/ 3605264 w 3605264"/>
              <a:gd name="csY14" fmla="*/ 3577703 h 5583664"/>
              <a:gd name="csX15" fmla="*/ 3605264 w 3605264"/>
              <a:gd name="csY15" fmla="*/ 4235382 h 5583664"/>
              <a:gd name="csX16" fmla="*/ 3605264 w 3605264"/>
              <a:gd name="csY16" fmla="*/ 4742575 h 5583664"/>
              <a:gd name="csX17" fmla="*/ 3605264 w 3605264"/>
              <a:gd name="csY17" fmla="*/ 5299930 h 5583664"/>
              <a:gd name="csX18" fmla="*/ 3321530 w 3605264"/>
              <a:gd name="csY18" fmla="*/ 5583664 h 5583664"/>
              <a:gd name="csX19" fmla="*/ 2815231 w 3605264"/>
              <a:gd name="csY19" fmla="*/ 5583664 h 5583664"/>
              <a:gd name="csX20" fmla="*/ 2278553 w 3605264"/>
              <a:gd name="csY20" fmla="*/ 5583664 h 5583664"/>
              <a:gd name="csX21" fmla="*/ 1833010 w 3605264"/>
              <a:gd name="csY21" fmla="*/ 5583664 h 5583664"/>
              <a:gd name="csX22" fmla="*/ 1387467 w 3605264"/>
              <a:gd name="csY22" fmla="*/ 5583664 h 5583664"/>
              <a:gd name="csX23" fmla="*/ 972301 w 3605264"/>
              <a:gd name="csY23" fmla="*/ 5583664 h 5583664"/>
              <a:gd name="csX24" fmla="*/ 283734 w 3605264"/>
              <a:gd name="csY24" fmla="*/ 5583664 h 5583664"/>
              <a:gd name="csX25" fmla="*/ 0 w 3605264"/>
              <a:gd name="csY25" fmla="*/ 5299930 h 5583664"/>
              <a:gd name="csX26" fmla="*/ 0 w 3605264"/>
              <a:gd name="csY26" fmla="*/ 4792737 h 5583664"/>
              <a:gd name="csX27" fmla="*/ 0 w 3605264"/>
              <a:gd name="csY27" fmla="*/ 4135058 h 5583664"/>
              <a:gd name="csX28" fmla="*/ 0 w 3605264"/>
              <a:gd name="csY28" fmla="*/ 3728189 h 5583664"/>
              <a:gd name="csX29" fmla="*/ 0 w 3605264"/>
              <a:gd name="csY29" fmla="*/ 3220995 h 5583664"/>
              <a:gd name="csX30" fmla="*/ 0 w 3605264"/>
              <a:gd name="csY30" fmla="*/ 2663640 h 5583664"/>
              <a:gd name="csX31" fmla="*/ 0 w 3605264"/>
              <a:gd name="csY31" fmla="*/ 2256771 h 5583664"/>
              <a:gd name="csX32" fmla="*/ 0 w 3605264"/>
              <a:gd name="csY32" fmla="*/ 1699416 h 5583664"/>
              <a:gd name="csX33" fmla="*/ 0 w 3605264"/>
              <a:gd name="csY33" fmla="*/ 1142061 h 5583664"/>
              <a:gd name="csX34" fmla="*/ 0 w 3605264"/>
              <a:gd name="csY34" fmla="*/ 283734 h 5583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3605264" h="5583664" fill="none" extrusionOk="0">
                <a:moveTo>
                  <a:pt x="0" y="283734"/>
                </a:moveTo>
                <a:cubicBezTo>
                  <a:pt x="-2141" y="130227"/>
                  <a:pt x="171049" y="9181"/>
                  <a:pt x="283734" y="0"/>
                </a:cubicBezTo>
                <a:cubicBezTo>
                  <a:pt x="463245" y="-15084"/>
                  <a:pt x="625200" y="3336"/>
                  <a:pt x="790033" y="0"/>
                </a:cubicBezTo>
                <a:cubicBezTo>
                  <a:pt x="954866" y="-3336"/>
                  <a:pt x="1062340" y="29214"/>
                  <a:pt x="1205199" y="0"/>
                </a:cubicBezTo>
                <a:cubicBezTo>
                  <a:pt x="1348058" y="-29214"/>
                  <a:pt x="1537002" y="49331"/>
                  <a:pt x="1650742" y="0"/>
                </a:cubicBezTo>
                <a:cubicBezTo>
                  <a:pt x="1764482" y="-49331"/>
                  <a:pt x="2001464" y="4647"/>
                  <a:pt x="2126664" y="0"/>
                </a:cubicBezTo>
                <a:cubicBezTo>
                  <a:pt x="2251864" y="-4647"/>
                  <a:pt x="2403403" y="44496"/>
                  <a:pt x="2663341" y="0"/>
                </a:cubicBezTo>
                <a:cubicBezTo>
                  <a:pt x="2923279" y="-44496"/>
                  <a:pt x="3167431" y="53189"/>
                  <a:pt x="3321530" y="0"/>
                </a:cubicBezTo>
                <a:cubicBezTo>
                  <a:pt x="3499664" y="-598"/>
                  <a:pt x="3612132" y="166186"/>
                  <a:pt x="3605264" y="283734"/>
                </a:cubicBezTo>
                <a:cubicBezTo>
                  <a:pt x="3627445" y="440417"/>
                  <a:pt x="3590935" y="609103"/>
                  <a:pt x="3605264" y="690603"/>
                </a:cubicBezTo>
                <a:cubicBezTo>
                  <a:pt x="3619593" y="772103"/>
                  <a:pt x="3587377" y="1113423"/>
                  <a:pt x="3605264" y="1247958"/>
                </a:cubicBezTo>
                <a:cubicBezTo>
                  <a:pt x="3623151" y="1382493"/>
                  <a:pt x="3591881" y="1522655"/>
                  <a:pt x="3605264" y="1755151"/>
                </a:cubicBezTo>
                <a:cubicBezTo>
                  <a:pt x="3618647" y="1987647"/>
                  <a:pt x="3574949" y="2209287"/>
                  <a:pt x="3605264" y="2412831"/>
                </a:cubicBezTo>
                <a:cubicBezTo>
                  <a:pt x="3635579" y="2616375"/>
                  <a:pt x="3533598" y="2885990"/>
                  <a:pt x="3605264" y="3070510"/>
                </a:cubicBezTo>
                <a:cubicBezTo>
                  <a:pt x="3676930" y="3255030"/>
                  <a:pt x="3593388" y="3429469"/>
                  <a:pt x="3605264" y="3577703"/>
                </a:cubicBezTo>
                <a:cubicBezTo>
                  <a:pt x="3617140" y="3725937"/>
                  <a:pt x="3576406" y="3995450"/>
                  <a:pt x="3605264" y="4235382"/>
                </a:cubicBezTo>
                <a:cubicBezTo>
                  <a:pt x="3634122" y="4475314"/>
                  <a:pt x="3600050" y="4630132"/>
                  <a:pt x="3605264" y="4742575"/>
                </a:cubicBezTo>
                <a:cubicBezTo>
                  <a:pt x="3610478" y="4855018"/>
                  <a:pt x="3583467" y="5094580"/>
                  <a:pt x="3605264" y="5299930"/>
                </a:cubicBezTo>
                <a:cubicBezTo>
                  <a:pt x="3604881" y="5477153"/>
                  <a:pt x="3493475" y="5583930"/>
                  <a:pt x="3321530" y="5583664"/>
                </a:cubicBezTo>
                <a:cubicBezTo>
                  <a:pt x="3085980" y="5605973"/>
                  <a:pt x="3062434" y="5557591"/>
                  <a:pt x="2815231" y="5583664"/>
                </a:cubicBezTo>
                <a:cubicBezTo>
                  <a:pt x="2568028" y="5609737"/>
                  <a:pt x="2464126" y="5530094"/>
                  <a:pt x="2278553" y="5583664"/>
                </a:cubicBezTo>
                <a:cubicBezTo>
                  <a:pt x="2092980" y="5637234"/>
                  <a:pt x="1922817" y="5561233"/>
                  <a:pt x="1833010" y="5583664"/>
                </a:cubicBezTo>
                <a:cubicBezTo>
                  <a:pt x="1743203" y="5606095"/>
                  <a:pt x="1586972" y="5530927"/>
                  <a:pt x="1387467" y="5583664"/>
                </a:cubicBezTo>
                <a:cubicBezTo>
                  <a:pt x="1187962" y="5636401"/>
                  <a:pt x="1175512" y="5545564"/>
                  <a:pt x="972301" y="5583664"/>
                </a:cubicBezTo>
                <a:cubicBezTo>
                  <a:pt x="769090" y="5621764"/>
                  <a:pt x="459645" y="5534107"/>
                  <a:pt x="283734" y="5583664"/>
                </a:cubicBezTo>
                <a:cubicBezTo>
                  <a:pt x="96930" y="5559963"/>
                  <a:pt x="-21316" y="5485100"/>
                  <a:pt x="0" y="5299930"/>
                </a:cubicBezTo>
                <a:cubicBezTo>
                  <a:pt x="-2975" y="5094734"/>
                  <a:pt x="39122" y="5004365"/>
                  <a:pt x="0" y="4792737"/>
                </a:cubicBezTo>
                <a:cubicBezTo>
                  <a:pt x="-39122" y="4581109"/>
                  <a:pt x="36186" y="4447830"/>
                  <a:pt x="0" y="4135058"/>
                </a:cubicBezTo>
                <a:cubicBezTo>
                  <a:pt x="-36186" y="3822286"/>
                  <a:pt x="17200" y="3846068"/>
                  <a:pt x="0" y="3728189"/>
                </a:cubicBezTo>
                <a:cubicBezTo>
                  <a:pt x="-17200" y="3610310"/>
                  <a:pt x="7034" y="3331696"/>
                  <a:pt x="0" y="3220995"/>
                </a:cubicBezTo>
                <a:cubicBezTo>
                  <a:pt x="-7034" y="3110294"/>
                  <a:pt x="57003" y="2783688"/>
                  <a:pt x="0" y="2663640"/>
                </a:cubicBezTo>
                <a:cubicBezTo>
                  <a:pt x="-57003" y="2543592"/>
                  <a:pt x="23956" y="2353008"/>
                  <a:pt x="0" y="2256771"/>
                </a:cubicBezTo>
                <a:cubicBezTo>
                  <a:pt x="-23956" y="2160534"/>
                  <a:pt x="39205" y="1894721"/>
                  <a:pt x="0" y="1699416"/>
                </a:cubicBezTo>
                <a:cubicBezTo>
                  <a:pt x="-39205" y="1504112"/>
                  <a:pt x="9833" y="1375936"/>
                  <a:pt x="0" y="1142061"/>
                </a:cubicBezTo>
                <a:cubicBezTo>
                  <a:pt x="-9833" y="908187"/>
                  <a:pt x="85321" y="699865"/>
                  <a:pt x="0" y="283734"/>
                </a:cubicBezTo>
                <a:close/>
              </a:path>
              <a:path w="3605264" h="5583664" stroke="0" extrusionOk="0">
                <a:moveTo>
                  <a:pt x="0" y="283734"/>
                </a:moveTo>
                <a:cubicBezTo>
                  <a:pt x="46419" y="134146"/>
                  <a:pt x="137968" y="-5746"/>
                  <a:pt x="283734" y="0"/>
                </a:cubicBezTo>
                <a:cubicBezTo>
                  <a:pt x="508374" y="-11061"/>
                  <a:pt x="723163" y="62279"/>
                  <a:pt x="850789" y="0"/>
                </a:cubicBezTo>
                <a:cubicBezTo>
                  <a:pt x="978416" y="-62279"/>
                  <a:pt x="1152280" y="38265"/>
                  <a:pt x="1296333" y="0"/>
                </a:cubicBezTo>
                <a:cubicBezTo>
                  <a:pt x="1440386" y="-38265"/>
                  <a:pt x="1620337" y="28925"/>
                  <a:pt x="1741876" y="0"/>
                </a:cubicBezTo>
                <a:cubicBezTo>
                  <a:pt x="1863415" y="-28925"/>
                  <a:pt x="2101391" y="38112"/>
                  <a:pt x="2248175" y="0"/>
                </a:cubicBezTo>
                <a:cubicBezTo>
                  <a:pt x="2394959" y="-38112"/>
                  <a:pt x="2537815" y="1661"/>
                  <a:pt x="2724097" y="0"/>
                </a:cubicBezTo>
                <a:cubicBezTo>
                  <a:pt x="2910379" y="-1661"/>
                  <a:pt x="3028323" y="24411"/>
                  <a:pt x="3321530" y="0"/>
                </a:cubicBezTo>
                <a:cubicBezTo>
                  <a:pt x="3474201" y="19700"/>
                  <a:pt x="3629498" y="138600"/>
                  <a:pt x="3605264" y="283734"/>
                </a:cubicBezTo>
                <a:cubicBezTo>
                  <a:pt x="3621479" y="398299"/>
                  <a:pt x="3549380" y="591591"/>
                  <a:pt x="3605264" y="790927"/>
                </a:cubicBezTo>
                <a:cubicBezTo>
                  <a:pt x="3661148" y="990263"/>
                  <a:pt x="3554602" y="1121983"/>
                  <a:pt x="3605264" y="1448606"/>
                </a:cubicBezTo>
                <a:cubicBezTo>
                  <a:pt x="3655926" y="1775229"/>
                  <a:pt x="3580100" y="1753645"/>
                  <a:pt x="3605264" y="2005961"/>
                </a:cubicBezTo>
                <a:cubicBezTo>
                  <a:pt x="3630428" y="2258277"/>
                  <a:pt x="3603220" y="2455104"/>
                  <a:pt x="3605264" y="2663640"/>
                </a:cubicBezTo>
                <a:cubicBezTo>
                  <a:pt x="3607308" y="2872176"/>
                  <a:pt x="3602051" y="2986919"/>
                  <a:pt x="3605264" y="3220995"/>
                </a:cubicBezTo>
                <a:cubicBezTo>
                  <a:pt x="3608477" y="3455071"/>
                  <a:pt x="3586943" y="3496146"/>
                  <a:pt x="3605264" y="3728189"/>
                </a:cubicBezTo>
                <a:cubicBezTo>
                  <a:pt x="3623585" y="3960232"/>
                  <a:pt x="3575953" y="4112180"/>
                  <a:pt x="3605264" y="4285544"/>
                </a:cubicBezTo>
                <a:cubicBezTo>
                  <a:pt x="3634575" y="4458908"/>
                  <a:pt x="3532985" y="5062627"/>
                  <a:pt x="3605264" y="5299930"/>
                </a:cubicBezTo>
                <a:cubicBezTo>
                  <a:pt x="3641506" y="5473553"/>
                  <a:pt x="3463904" y="5566776"/>
                  <a:pt x="3321530" y="5583664"/>
                </a:cubicBezTo>
                <a:cubicBezTo>
                  <a:pt x="3108264" y="5633866"/>
                  <a:pt x="2893827" y="5524568"/>
                  <a:pt x="2784853" y="5583664"/>
                </a:cubicBezTo>
                <a:cubicBezTo>
                  <a:pt x="2675879" y="5642760"/>
                  <a:pt x="2518717" y="5558572"/>
                  <a:pt x="2308931" y="5583664"/>
                </a:cubicBezTo>
                <a:cubicBezTo>
                  <a:pt x="2099145" y="5608756"/>
                  <a:pt x="1944126" y="5577826"/>
                  <a:pt x="1833010" y="5583664"/>
                </a:cubicBezTo>
                <a:cubicBezTo>
                  <a:pt x="1721894" y="5589502"/>
                  <a:pt x="1543762" y="5546283"/>
                  <a:pt x="1265955" y="5583664"/>
                </a:cubicBezTo>
                <a:cubicBezTo>
                  <a:pt x="988148" y="5621045"/>
                  <a:pt x="773626" y="5552357"/>
                  <a:pt x="283734" y="5583664"/>
                </a:cubicBezTo>
                <a:cubicBezTo>
                  <a:pt x="141088" y="5558813"/>
                  <a:pt x="-5730" y="5461532"/>
                  <a:pt x="0" y="5299930"/>
                </a:cubicBezTo>
                <a:cubicBezTo>
                  <a:pt x="-48127" y="5168811"/>
                  <a:pt x="35236" y="4967039"/>
                  <a:pt x="0" y="4842899"/>
                </a:cubicBezTo>
                <a:cubicBezTo>
                  <a:pt x="-35236" y="4718759"/>
                  <a:pt x="45732" y="4523205"/>
                  <a:pt x="0" y="4285544"/>
                </a:cubicBezTo>
                <a:cubicBezTo>
                  <a:pt x="-45732" y="4047884"/>
                  <a:pt x="53190" y="3901893"/>
                  <a:pt x="0" y="3778351"/>
                </a:cubicBezTo>
                <a:cubicBezTo>
                  <a:pt x="-53190" y="3654809"/>
                  <a:pt x="2371" y="3499940"/>
                  <a:pt x="0" y="3271157"/>
                </a:cubicBezTo>
                <a:cubicBezTo>
                  <a:pt x="-2371" y="3042374"/>
                  <a:pt x="19732" y="2793905"/>
                  <a:pt x="0" y="2613478"/>
                </a:cubicBezTo>
                <a:cubicBezTo>
                  <a:pt x="-19732" y="2433051"/>
                  <a:pt x="34291" y="2273919"/>
                  <a:pt x="0" y="1955799"/>
                </a:cubicBezTo>
                <a:cubicBezTo>
                  <a:pt x="-34291" y="1637679"/>
                  <a:pt x="36561" y="1500648"/>
                  <a:pt x="0" y="1298120"/>
                </a:cubicBezTo>
                <a:cubicBezTo>
                  <a:pt x="-36561" y="1095592"/>
                  <a:pt x="22885" y="1017336"/>
                  <a:pt x="0" y="891251"/>
                </a:cubicBezTo>
                <a:cubicBezTo>
                  <a:pt x="-22885" y="765166"/>
                  <a:pt x="2218" y="433906"/>
                  <a:pt x="0" y="283734"/>
                </a:cubicBezTo>
                <a:close/>
              </a:path>
            </a:pathLst>
          </a:custGeom>
          <a:solidFill>
            <a:srgbClr val="EDF6F7"/>
          </a:solidFill>
          <a:ln w="38100">
            <a:noFill/>
            <a:prstDash val="dash"/>
            <a:extLst>
              <a:ext uri="{C807C97D-BFC1-408E-A445-0C87EB9F89A2}">
                <ask:lineSketchStyleProps xmlns:ask="http://schemas.microsoft.com/office/drawing/2018/sketchyshapes" sd="745889858">
                  <a:prstGeom prst="roundRect">
                    <a:avLst>
                      <a:gd name="adj" fmla="val 787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FB8462D-6E21-CDD2-0BAD-2B0DFEE901CC}"/>
              </a:ext>
            </a:extLst>
          </p:cNvPr>
          <p:cNvSpPr txBox="1">
            <a:spLocks/>
          </p:cNvSpPr>
          <p:nvPr/>
        </p:nvSpPr>
        <p:spPr>
          <a:xfrm>
            <a:off x="579398" y="1762601"/>
            <a:ext cx="9358500"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105664"/>
                </a:solidFill>
                <a:latin typeface="Open Sans" panose="020B0606030504020204" pitchFamily="34" charset="0"/>
              </a:rPr>
              <a:t>Key Themes / Areas of Focus</a:t>
            </a:r>
          </a:p>
        </p:txBody>
      </p:sp>
      <p:sp>
        <p:nvSpPr>
          <p:cNvPr id="4" name="Rectangle 3">
            <a:extLst>
              <a:ext uri="{FF2B5EF4-FFF2-40B4-BE49-F238E27FC236}">
                <a16:creationId xmlns:a16="http://schemas.microsoft.com/office/drawing/2014/main" id="{312119FF-8D36-9F80-F77B-CE90E734F0AB}"/>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2B445E1-DEE5-883E-A080-B57157137864}"/>
              </a:ext>
            </a:extLst>
          </p:cNvPr>
          <p:cNvSpPr/>
          <p:nvPr/>
        </p:nvSpPr>
        <p:spPr>
          <a:xfrm rot="16200000">
            <a:off x="2848726" y="-2411684"/>
            <a:ext cx="1083500" cy="6780943"/>
          </a:xfrm>
          <a:custGeom>
            <a:avLst/>
            <a:gdLst>
              <a:gd name="csX0" fmla="*/ 0 w 1083500"/>
              <a:gd name="csY0" fmla="*/ 0 h 6780943"/>
              <a:gd name="csX1" fmla="*/ 541750 w 1083500"/>
              <a:gd name="csY1" fmla="*/ 0 h 6780943"/>
              <a:gd name="csX2" fmla="*/ 1083500 w 1083500"/>
              <a:gd name="csY2" fmla="*/ 0 h 6780943"/>
              <a:gd name="csX3" fmla="*/ 1083500 w 1083500"/>
              <a:gd name="csY3" fmla="*/ 542475 h 6780943"/>
              <a:gd name="csX4" fmla="*/ 1083500 w 1083500"/>
              <a:gd name="csY4" fmla="*/ 1152760 h 6780943"/>
              <a:gd name="csX5" fmla="*/ 1083500 w 1083500"/>
              <a:gd name="csY5" fmla="*/ 1763045 h 6780943"/>
              <a:gd name="csX6" fmla="*/ 1083500 w 1083500"/>
              <a:gd name="csY6" fmla="*/ 2237711 h 6780943"/>
              <a:gd name="csX7" fmla="*/ 1083500 w 1083500"/>
              <a:gd name="csY7" fmla="*/ 2983615 h 6780943"/>
              <a:gd name="csX8" fmla="*/ 1083500 w 1083500"/>
              <a:gd name="csY8" fmla="*/ 3593900 h 6780943"/>
              <a:gd name="csX9" fmla="*/ 1083500 w 1083500"/>
              <a:gd name="csY9" fmla="*/ 4407613 h 6780943"/>
              <a:gd name="csX10" fmla="*/ 1083500 w 1083500"/>
              <a:gd name="csY10" fmla="*/ 5221326 h 6780943"/>
              <a:gd name="csX11" fmla="*/ 1083500 w 1083500"/>
              <a:gd name="csY11" fmla="*/ 5967230 h 6780943"/>
              <a:gd name="csX12" fmla="*/ 1083500 w 1083500"/>
              <a:gd name="csY12" fmla="*/ 6780943 h 6780943"/>
              <a:gd name="csX13" fmla="*/ 541750 w 1083500"/>
              <a:gd name="csY13" fmla="*/ 6780943 h 6780943"/>
              <a:gd name="csX14" fmla="*/ 0 w 1083500"/>
              <a:gd name="csY14" fmla="*/ 6780943 h 6780943"/>
              <a:gd name="csX15" fmla="*/ 0 w 1083500"/>
              <a:gd name="csY15" fmla="*/ 5967230 h 6780943"/>
              <a:gd name="csX16" fmla="*/ 0 w 1083500"/>
              <a:gd name="csY16" fmla="*/ 5356945 h 6780943"/>
              <a:gd name="csX17" fmla="*/ 0 w 1083500"/>
              <a:gd name="csY17" fmla="*/ 4746660 h 6780943"/>
              <a:gd name="csX18" fmla="*/ 0 w 1083500"/>
              <a:gd name="csY18" fmla="*/ 3932947 h 6780943"/>
              <a:gd name="csX19" fmla="*/ 0 w 1083500"/>
              <a:gd name="csY19" fmla="*/ 3458281 h 6780943"/>
              <a:gd name="csX20" fmla="*/ 0 w 1083500"/>
              <a:gd name="csY20" fmla="*/ 2712377 h 6780943"/>
              <a:gd name="csX21" fmla="*/ 0 w 1083500"/>
              <a:gd name="csY21" fmla="*/ 1898664 h 6780943"/>
              <a:gd name="csX22" fmla="*/ 0 w 1083500"/>
              <a:gd name="csY22" fmla="*/ 1423998 h 6780943"/>
              <a:gd name="csX23" fmla="*/ 0 w 1083500"/>
              <a:gd name="csY23" fmla="*/ 949332 h 6780943"/>
              <a:gd name="csX24" fmla="*/ 0 w 1083500"/>
              <a:gd name="csY24" fmla="*/ 0 h 6780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083500" h="6780943" fill="none" extrusionOk="0">
                <a:moveTo>
                  <a:pt x="0" y="0"/>
                </a:moveTo>
                <a:cubicBezTo>
                  <a:pt x="265672" y="16784"/>
                  <a:pt x="341310" y="26004"/>
                  <a:pt x="541750" y="0"/>
                </a:cubicBezTo>
                <a:cubicBezTo>
                  <a:pt x="742190" y="-26004"/>
                  <a:pt x="971816" y="25200"/>
                  <a:pt x="1083500" y="0"/>
                </a:cubicBezTo>
                <a:cubicBezTo>
                  <a:pt x="1094992" y="190811"/>
                  <a:pt x="1083681" y="410611"/>
                  <a:pt x="1083500" y="542475"/>
                </a:cubicBezTo>
                <a:cubicBezTo>
                  <a:pt x="1083319" y="674340"/>
                  <a:pt x="1064787" y="886123"/>
                  <a:pt x="1083500" y="1152760"/>
                </a:cubicBezTo>
                <a:cubicBezTo>
                  <a:pt x="1102213" y="1419397"/>
                  <a:pt x="1058910" y="1477902"/>
                  <a:pt x="1083500" y="1763045"/>
                </a:cubicBezTo>
                <a:cubicBezTo>
                  <a:pt x="1108090" y="2048189"/>
                  <a:pt x="1078936" y="2026202"/>
                  <a:pt x="1083500" y="2237711"/>
                </a:cubicBezTo>
                <a:cubicBezTo>
                  <a:pt x="1088064" y="2449220"/>
                  <a:pt x="1105206" y="2773248"/>
                  <a:pt x="1083500" y="2983615"/>
                </a:cubicBezTo>
                <a:cubicBezTo>
                  <a:pt x="1061794" y="3193982"/>
                  <a:pt x="1057650" y="3360361"/>
                  <a:pt x="1083500" y="3593900"/>
                </a:cubicBezTo>
                <a:cubicBezTo>
                  <a:pt x="1109350" y="3827439"/>
                  <a:pt x="1118093" y="4081274"/>
                  <a:pt x="1083500" y="4407613"/>
                </a:cubicBezTo>
                <a:cubicBezTo>
                  <a:pt x="1048907" y="4733952"/>
                  <a:pt x="1055413" y="4838470"/>
                  <a:pt x="1083500" y="5221326"/>
                </a:cubicBezTo>
                <a:cubicBezTo>
                  <a:pt x="1111587" y="5604182"/>
                  <a:pt x="1093853" y="5768876"/>
                  <a:pt x="1083500" y="5967230"/>
                </a:cubicBezTo>
                <a:cubicBezTo>
                  <a:pt x="1073147" y="6165584"/>
                  <a:pt x="1091567" y="6525412"/>
                  <a:pt x="1083500" y="6780943"/>
                </a:cubicBezTo>
                <a:cubicBezTo>
                  <a:pt x="916881" y="6790878"/>
                  <a:pt x="703390" y="6791684"/>
                  <a:pt x="541750" y="6780943"/>
                </a:cubicBezTo>
                <a:cubicBezTo>
                  <a:pt x="380110" y="6770203"/>
                  <a:pt x="158891" y="6775746"/>
                  <a:pt x="0" y="6780943"/>
                </a:cubicBezTo>
                <a:cubicBezTo>
                  <a:pt x="-27331" y="6506998"/>
                  <a:pt x="-39628" y="6214257"/>
                  <a:pt x="0" y="5967230"/>
                </a:cubicBezTo>
                <a:cubicBezTo>
                  <a:pt x="39628" y="5720203"/>
                  <a:pt x="17592" y="5551695"/>
                  <a:pt x="0" y="5356945"/>
                </a:cubicBezTo>
                <a:cubicBezTo>
                  <a:pt x="-17592" y="5162195"/>
                  <a:pt x="-2902" y="4910297"/>
                  <a:pt x="0" y="4746660"/>
                </a:cubicBezTo>
                <a:cubicBezTo>
                  <a:pt x="2902" y="4583024"/>
                  <a:pt x="-27063" y="4210095"/>
                  <a:pt x="0" y="3932947"/>
                </a:cubicBezTo>
                <a:cubicBezTo>
                  <a:pt x="27063" y="3655799"/>
                  <a:pt x="-5630" y="3650584"/>
                  <a:pt x="0" y="3458281"/>
                </a:cubicBezTo>
                <a:cubicBezTo>
                  <a:pt x="5630" y="3265978"/>
                  <a:pt x="-24664" y="3078094"/>
                  <a:pt x="0" y="2712377"/>
                </a:cubicBezTo>
                <a:cubicBezTo>
                  <a:pt x="24664" y="2346660"/>
                  <a:pt x="-12391" y="2182597"/>
                  <a:pt x="0" y="1898664"/>
                </a:cubicBezTo>
                <a:cubicBezTo>
                  <a:pt x="12391" y="1614731"/>
                  <a:pt x="2440" y="1562302"/>
                  <a:pt x="0" y="1423998"/>
                </a:cubicBezTo>
                <a:cubicBezTo>
                  <a:pt x="-2440" y="1285694"/>
                  <a:pt x="-9703" y="1147583"/>
                  <a:pt x="0" y="949332"/>
                </a:cubicBezTo>
                <a:cubicBezTo>
                  <a:pt x="9703" y="751081"/>
                  <a:pt x="-814" y="239066"/>
                  <a:pt x="0" y="0"/>
                </a:cubicBezTo>
                <a:close/>
              </a:path>
              <a:path w="1083500" h="6780943" stroke="0" extrusionOk="0">
                <a:moveTo>
                  <a:pt x="0" y="0"/>
                </a:moveTo>
                <a:cubicBezTo>
                  <a:pt x="243306" y="-5530"/>
                  <a:pt x="428568" y="13420"/>
                  <a:pt x="563420" y="0"/>
                </a:cubicBezTo>
                <a:cubicBezTo>
                  <a:pt x="698272" y="-13420"/>
                  <a:pt x="905032" y="-9421"/>
                  <a:pt x="1083500" y="0"/>
                </a:cubicBezTo>
                <a:cubicBezTo>
                  <a:pt x="1079890" y="116878"/>
                  <a:pt x="1080098" y="293222"/>
                  <a:pt x="1083500" y="542475"/>
                </a:cubicBezTo>
                <a:cubicBezTo>
                  <a:pt x="1086902" y="791729"/>
                  <a:pt x="1070432" y="805874"/>
                  <a:pt x="1083500" y="1017141"/>
                </a:cubicBezTo>
                <a:cubicBezTo>
                  <a:pt x="1096568" y="1228408"/>
                  <a:pt x="1106006" y="1510270"/>
                  <a:pt x="1083500" y="1763045"/>
                </a:cubicBezTo>
                <a:cubicBezTo>
                  <a:pt x="1060994" y="2015820"/>
                  <a:pt x="1077587" y="2213857"/>
                  <a:pt x="1083500" y="2373330"/>
                </a:cubicBezTo>
                <a:cubicBezTo>
                  <a:pt x="1089413" y="2532804"/>
                  <a:pt x="1069034" y="2791772"/>
                  <a:pt x="1083500" y="3187043"/>
                </a:cubicBezTo>
                <a:cubicBezTo>
                  <a:pt x="1097966" y="3582314"/>
                  <a:pt x="1069539" y="3617967"/>
                  <a:pt x="1083500" y="3797328"/>
                </a:cubicBezTo>
                <a:cubicBezTo>
                  <a:pt x="1097461" y="3976690"/>
                  <a:pt x="1068923" y="4113653"/>
                  <a:pt x="1083500" y="4339804"/>
                </a:cubicBezTo>
                <a:cubicBezTo>
                  <a:pt x="1098077" y="4565955"/>
                  <a:pt x="1071066" y="4681136"/>
                  <a:pt x="1083500" y="4814470"/>
                </a:cubicBezTo>
                <a:cubicBezTo>
                  <a:pt x="1095934" y="4947804"/>
                  <a:pt x="1067034" y="5243489"/>
                  <a:pt x="1083500" y="5424754"/>
                </a:cubicBezTo>
                <a:cubicBezTo>
                  <a:pt x="1099966" y="5606019"/>
                  <a:pt x="1081531" y="5845797"/>
                  <a:pt x="1083500" y="6035039"/>
                </a:cubicBezTo>
                <a:cubicBezTo>
                  <a:pt x="1085469" y="6224281"/>
                  <a:pt x="1049092" y="6471020"/>
                  <a:pt x="1083500" y="6780943"/>
                </a:cubicBezTo>
                <a:cubicBezTo>
                  <a:pt x="882317" y="6804801"/>
                  <a:pt x="750268" y="6784179"/>
                  <a:pt x="530915" y="6780943"/>
                </a:cubicBezTo>
                <a:cubicBezTo>
                  <a:pt x="311562" y="6777707"/>
                  <a:pt x="234243" y="6795572"/>
                  <a:pt x="0" y="6780943"/>
                </a:cubicBezTo>
                <a:cubicBezTo>
                  <a:pt x="-20902" y="6610496"/>
                  <a:pt x="18961" y="6519264"/>
                  <a:pt x="0" y="6306277"/>
                </a:cubicBezTo>
                <a:cubicBezTo>
                  <a:pt x="-18961" y="6093290"/>
                  <a:pt x="-21857" y="6001341"/>
                  <a:pt x="0" y="5763802"/>
                </a:cubicBezTo>
                <a:cubicBezTo>
                  <a:pt x="21857" y="5526263"/>
                  <a:pt x="12942" y="5238510"/>
                  <a:pt x="0" y="5017898"/>
                </a:cubicBezTo>
                <a:cubicBezTo>
                  <a:pt x="-12942" y="4797286"/>
                  <a:pt x="24140" y="4587454"/>
                  <a:pt x="0" y="4407613"/>
                </a:cubicBezTo>
                <a:cubicBezTo>
                  <a:pt x="-24140" y="4227772"/>
                  <a:pt x="24319" y="4081444"/>
                  <a:pt x="0" y="3865138"/>
                </a:cubicBezTo>
                <a:cubicBezTo>
                  <a:pt x="-24319" y="3648833"/>
                  <a:pt x="15966" y="3585966"/>
                  <a:pt x="0" y="3390472"/>
                </a:cubicBezTo>
                <a:cubicBezTo>
                  <a:pt x="-15966" y="3194978"/>
                  <a:pt x="23732" y="2953827"/>
                  <a:pt x="0" y="2712377"/>
                </a:cubicBezTo>
                <a:cubicBezTo>
                  <a:pt x="-23732" y="2470927"/>
                  <a:pt x="23081" y="2241656"/>
                  <a:pt x="0" y="1966473"/>
                </a:cubicBezTo>
                <a:cubicBezTo>
                  <a:pt x="-23081" y="1691290"/>
                  <a:pt x="11039" y="1666279"/>
                  <a:pt x="0" y="1491807"/>
                </a:cubicBezTo>
                <a:cubicBezTo>
                  <a:pt x="-11039" y="1317335"/>
                  <a:pt x="11092" y="1017310"/>
                  <a:pt x="0" y="881523"/>
                </a:cubicBezTo>
                <a:cubicBezTo>
                  <a:pt x="-11092" y="745736"/>
                  <a:pt x="10481" y="285559"/>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22C9F6-421D-D31B-8F8B-2EA3884DA276}"/>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Looking Forward</a:t>
            </a:r>
          </a:p>
        </p:txBody>
      </p:sp>
      <p:cxnSp>
        <p:nvCxnSpPr>
          <p:cNvPr id="10" name="Straight Connector 9">
            <a:extLst>
              <a:ext uri="{FF2B5EF4-FFF2-40B4-BE49-F238E27FC236}">
                <a16:creationId xmlns:a16="http://schemas.microsoft.com/office/drawing/2014/main" id="{370B181E-C15B-1346-95D1-7365D14A03C1}"/>
              </a:ext>
            </a:extLst>
          </p:cNvPr>
          <p:cNvCxnSpPr>
            <a:cxnSpLocks/>
          </p:cNvCxnSpPr>
          <p:nvPr/>
        </p:nvCxnSpPr>
        <p:spPr>
          <a:xfrm>
            <a:off x="661174" y="2429443"/>
            <a:ext cx="6126480"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sp>
        <p:nvSpPr>
          <p:cNvPr id="5" name="Oval 4">
            <a:extLst>
              <a:ext uri="{FF2B5EF4-FFF2-40B4-BE49-F238E27FC236}">
                <a16:creationId xmlns:a16="http://schemas.microsoft.com/office/drawing/2014/main" id="{33AC565A-B80D-0C56-521E-A6C9EFE1A1D2}"/>
              </a:ext>
            </a:extLst>
          </p:cNvPr>
          <p:cNvSpPr/>
          <p:nvPr/>
        </p:nvSpPr>
        <p:spPr>
          <a:xfrm>
            <a:off x="513708" y="3735495"/>
            <a:ext cx="1371600" cy="13716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0F36623-FF25-ED1E-4125-6FF20ADAD96A}"/>
              </a:ext>
            </a:extLst>
          </p:cNvPr>
          <p:cNvSpPr txBox="1"/>
          <p:nvPr/>
        </p:nvSpPr>
        <p:spPr>
          <a:xfrm>
            <a:off x="1163977" y="2809578"/>
            <a:ext cx="7836181" cy="2803268"/>
          </a:xfrm>
          <a:prstGeom prst="rect">
            <a:avLst/>
          </a:prstGeom>
          <a:noFill/>
        </p:spPr>
        <p:txBody>
          <a:bodyPr wrap="square">
            <a:spAutoFit/>
          </a:bodyPr>
          <a:lstStyle/>
          <a:p>
            <a:pPr>
              <a:lnSpc>
                <a:spcPct val="150000"/>
              </a:lnSpc>
            </a:pPr>
            <a:r>
              <a:rPr lang="en-US" sz="2400" dirty="0">
                <a:solidFill>
                  <a:schemeClr val="tx1">
                    <a:lumMod val="65000"/>
                    <a:lumOff val="35000"/>
                  </a:schemeClr>
                </a:solidFill>
                <a:latin typeface="Open Sans" panose="020B0606030504020204" pitchFamily="34" charset="0"/>
              </a:rPr>
              <a:t>Defining a Major Road Network (MRN)</a:t>
            </a:r>
          </a:p>
          <a:p>
            <a:pPr>
              <a:lnSpc>
                <a:spcPct val="150000"/>
              </a:lnSpc>
            </a:pPr>
            <a:r>
              <a:rPr lang="en-US" sz="2400" dirty="0">
                <a:solidFill>
                  <a:schemeClr val="tx1">
                    <a:lumMod val="65000"/>
                    <a:lumOff val="35000"/>
                  </a:schemeClr>
                </a:solidFill>
                <a:latin typeface="Open Sans" panose="020B0606030504020204" pitchFamily="34" charset="0"/>
              </a:rPr>
              <a:t>Improved public transit service</a:t>
            </a:r>
          </a:p>
          <a:p>
            <a:pPr>
              <a:lnSpc>
                <a:spcPct val="150000"/>
              </a:lnSpc>
            </a:pPr>
            <a:r>
              <a:rPr lang="en-US" sz="2400" dirty="0">
                <a:solidFill>
                  <a:schemeClr val="tx1">
                    <a:lumMod val="65000"/>
                    <a:lumOff val="35000"/>
                  </a:schemeClr>
                </a:solidFill>
                <a:latin typeface="Open Sans" panose="020B0606030504020204" pitchFamily="34" charset="0"/>
              </a:rPr>
              <a:t>Enhanced road safety</a:t>
            </a:r>
          </a:p>
          <a:p>
            <a:pPr>
              <a:lnSpc>
                <a:spcPct val="150000"/>
              </a:lnSpc>
            </a:pPr>
            <a:r>
              <a:rPr lang="en-US" sz="2400" dirty="0">
                <a:solidFill>
                  <a:schemeClr val="tx1">
                    <a:lumMod val="65000"/>
                    <a:lumOff val="35000"/>
                  </a:schemeClr>
                </a:solidFill>
                <a:latin typeface="Open Sans" panose="020B0606030504020204" pitchFamily="34" charset="0"/>
              </a:rPr>
              <a:t>Advance active transportation network upgrades</a:t>
            </a:r>
          </a:p>
          <a:p>
            <a:pPr>
              <a:lnSpc>
                <a:spcPct val="150000"/>
              </a:lnSpc>
            </a:pPr>
            <a:r>
              <a:rPr lang="en-US" sz="2400" dirty="0">
                <a:solidFill>
                  <a:schemeClr val="tx1">
                    <a:lumMod val="65000"/>
                    <a:lumOff val="35000"/>
                  </a:schemeClr>
                </a:solidFill>
                <a:latin typeface="Open Sans" panose="020B0606030504020204" pitchFamily="34" charset="0"/>
              </a:rPr>
              <a:t>Address congestion / reduce travel time</a:t>
            </a:r>
          </a:p>
        </p:txBody>
      </p:sp>
      <p:pic>
        <p:nvPicPr>
          <p:cNvPr id="11" name="Graphic 10" descr="Badge Tick1 with solid fill">
            <a:extLst>
              <a:ext uri="{FF2B5EF4-FFF2-40B4-BE49-F238E27FC236}">
                <a16:creationId xmlns:a16="http://schemas.microsoft.com/office/drawing/2014/main" id="{09B1FF23-03D8-B83F-B7FA-74C6236D4A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308" y="2918481"/>
            <a:ext cx="457200" cy="457200"/>
          </a:xfrm>
          <a:prstGeom prst="rect">
            <a:avLst/>
          </a:prstGeom>
        </p:spPr>
      </p:pic>
      <p:pic>
        <p:nvPicPr>
          <p:cNvPr id="14" name="Graphic 13" descr="Badge Tick1 with solid fill">
            <a:extLst>
              <a:ext uri="{FF2B5EF4-FFF2-40B4-BE49-F238E27FC236}">
                <a16:creationId xmlns:a16="http://schemas.microsoft.com/office/drawing/2014/main" id="{E6C40316-C8E0-42C1-406A-22DF34184B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308" y="3468443"/>
            <a:ext cx="457200" cy="457200"/>
          </a:xfrm>
          <a:prstGeom prst="rect">
            <a:avLst/>
          </a:prstGeom>
        </p:spPr>
      </p:pic>
      <p:pic>
        <p:nvPicPr>
          <p:cNvPr id="15" name="Graphic 14" descr="Badge Tick1 with solid fill">
            <a:extLst>
              <a:ext uri="{FF2B5EF4-FFF2-40B4-BE49-F238E27FC236}">
                <a16:creationId xmlns:a16="http://schemas.microsoft.com/office/drawing/2014/main" id="{1EE6CB30-CB2A-0601-2CB8-124EADDD400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308" y="4031011"/>
            <a:ext cx="457200" cy="457200"/>
          </a:xfrm>
          <a:prstGeom prst="rect">
            <a:avLst/>
          </a:prstGeom>
        </p:spPr>
      </p:pic>
      <p:pic>
        <p:nvPicPr>
          <p:cNvPr id="16" name="Graphic 15" descr="Badge Tick1 with solid fill">
            <a:extLst>
              <a:ext uri="{FF2B5EF4-FFF2-40B4-BE49-F238E27FC236}">
                <a16:creationId xmlns:a16="http://schemas.microsoft.com/office/drawing/2014/main" id="{8559043C-61D3-6E5A-3F11-7A410EB225B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308" y="4569053"/>
            <a:ext cx="457200" cy="457200"/>
          </a:xfrm>
          <a:prstGeom prst="rect">
            <a:avLst/>
          </a:prstGeom>
        </p:spPr>
      </p:pic>
      <p:pic>
        <p:nvPicPr>
          <p:cNvPr id="17" name="Graphic 16" descr="Badge Tick1 with solid fill">
            <a:extLst>
              <a:ext uri="{FF2B5EF4-FFF2-40B4-BE49-F238E27FC236}">
                <a16:creationId xmlns:a16="http://schemas.microsoft.com/office/drawing/2014/main" id="{97071B4D-6F97-EBE6-50EF-3A31E03547A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308" y="5107095"/>
            <a:ext cx="457200" cy="457200"/>
          </a:xfrm>
          <a:prstGeom prst="rect">
            <a:avLst/>
          </a:prstGeom>
        </p:spPr>
      </p:pic>
      <p:pic>
        <p:nvPicPr>
          <p:cNvPr id="18" name="Picture 17">
            <a:extLst>
              <a:ext uri="{FF2B5EF4-FFF2-40B4-BE49-F238E27FC236}">
                <a16:creationId xmlns:a16="http://schemas.microsoft.com/office/drawing/2014/main" id="{71DFA021-781E-4AE6-E567-04B90ED20DE8}"/>
              </a:ext>
            </a:extLst>
          </p:cNvPr>
          <p:cNvPicPr>
            <a:picLocks noChangeAspect="1"/>
          </p:cNvPicPr>
          <p:nvPr/>
        </p:nvPicPr>
        <p:blipFill>
          <a:blip r:embed="rId3"/>
          <a:srcRect l="10364" t="22076" r="76402" b="53160"/>
          <a:stretch>
            <a:fillRect/>
          </a:stretch>
        </p:blipFill>
        <p:spPr>
          <a:xfrm>
            <a:off x="8909198" y="2324229"/>
            <a:ext cx="2743200" cy="2417885"/>
          </a:xfrm>
          <a:prstGeom prst="rect">
            <a:avLst/>
          </a:prstGeom>
        </p:spPr>
      </p:pic>
    </p:spTree>
    <p:extLst>
      <p:ext uri="{BB962C8B-B14F-4D97-AF65-F5344CB8AC3E}">
        <p14:creationId xmlns:p14="http://schemas.microsoft.com/office/powerpoint/2010/main" val="2563433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01278-DB56-8FB9-B824-8D7C19A69DE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466FBD6-D0E7-B13E-AC04-6D615D970F12}"/>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16BFEA1-4144-8F8E-43FA-0EFA109AC58F}"/>
              </a:ext>
            </a:extLst>
          </p:cNvPr>
          <p:cNvSpPr/>
          <p:nvPr/>
        </p:nvSpPr>
        <p:spPr>
          <a:xfrm rot="16200000">
            <a:off x="2848726" y="-2411684"/>
            <a:ext cx="1083500" cy="6780943"/>
          </a:xfrm>
          <a:custGeom>
            <a:avLst/>
            <a:gdLst>
              <a:gd name="csX0" fmla="*/ 0 w 1083500"/>
              <a:gd name="csY0" fmla="*/ 0 h 6780943"/>
              <a:gd name="csX1" fmla="*/ 541750 w 1083500"/>
              <a:gd name="csY1" fmla="*/ 0 h 6780943"/>
              <a:gd name="csX2" fmla="*/ 1083500 w 1083500"/>
              <a:gd name="csY2" fmla="*/ 0 h 6780943"/>
              <a:gd name="csX3" fmla="*/ 1083500 w 1083500"/>
              <a:gd name="csY3" fmla="*/ 542475 h 6780943"/>
              <a:gd name="csX4" fmla="*/ 1083500 w 1083500"/>
              <a:gd name="csY4" fmla="*/ 1152760 h 6780943"/>
              <a:gd name="csX5" fmla="*/ 1083500 w 1083500"/>
              <a:gd name="csY5" fmla="*/ 1763045 h 6780943"/>
              <a:gd name="csX6" fmla="*/ 1083500 w 1083500"/>
              <a:gd name="csY6" fmla="*/ 2237711 h 6780943"/>
              <a:gd name="csX7" fmla="*/ 1083500 w 1083500"/>
              <a:gd name="csY7" fmla="*/ 2983615 h 6780943"/>
              <a:gd name="csX8" fmla="*/ 1083500 w 1083500"/>
              <a:gd name="csY8" fmla="*/ 3593900 h 6780943"/>
              <a:gd name="csX9" fmla="*/ 1083500 w 1083500"/>
              <a:gd name="csY9" fmla="*/ 4407613 h 6780943"/>
              <a:gd name="csX10" fmla="*/ 1083500 w 1083500"/>
              <a:gd name="csY10" fmla="*/ 5221326 h 6780943"/>
              <a:gd name="csX11" fmla="*/ 1083500 w 1083500"/>
              <a:gd name="csY11" fmla="*/ 5967230 h 6780943"/>
              <a:gd name="csX12" fmla="*/ 1083500 w 1083500"/>
              <a:gd name="csY12" fmla="*/ 6780943 h 6780943"/>
              <a:gd name="csX13" fmla="*/ 541750 w 1083500"/>
              <a:gd name="csY13" fmla="*/ 6780943 h 6780943"/>
              <a:gd name="csX14" fmla="*/ 0 w 1083500"/>
              <a:gd name="csY14" fmla="*/ 6780943 h 6780943"/>
              <a:gd name="csX15" fmla="*/ 0 w 1083500"/>
              <a:gd name="csY15" fmla="*/ 5967230 h 6780943"/>
              <a:gd name="csX16" fmla="*/ 0 w 1083500"/>
              <a:gd name="csY16" fmla="*/ 5356945 h 6780943"/>
              <a:gd name="csX17" fmla="*/ 0 w 1083500"/>
              <a:gd name="csY17" fmla="*/ 4746660 h 6780943"/>
              <a:gd name="csX18" fmla="*/ 0 w 1083500"/>
              <a:gd name="csY18" fmla="*/ 3932947 h 6780943"/>
              <a:gd name="csX19" fmla="*/ 0 w 1083500"/>
              <a:gd name="csY19" fmla="*/ 3458281 h 6780943"/>
              <a:gd name="csX20" fmla="*/ 0 w 1083500"/>
              <a:gd name="csY20" fmla="*/ 2712377 h 6780943"/>
              <a:gd name="csX21" fmla="*/ 0 w 1083500"/>
              <a:gd name="csY21" fmla="*/ 1898664 h 6780943"/>
              <a:gd name="csX22" fmla="*/ 0 w 1083500"/>
              <a:gd name="csY22" fmla="*/ 1423998 h 6780943"/>
              <a:gd name="csX23" fmla="*/ 0 w 1083500"/>
              <a:gd name="csY23" fmla="*/ 949332 h 6780943"/>
              <a:gd name="csX24" fmla="*/ 0 w 1083500"/>
              <a:gd name="csY24" fmla="*/ 0 h 6780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083500" h="6780943" fill="none" extrusionOk="0">
                <a:moveTo>
                  <a:pt x="0" y="0"/>
                </a:moveTo>
                <a:cubicBezTo>
                  <a:pt x="265672" y="16784"/>
                  <a:pt x="341310" y="26004"/>
                  <a:pt x="541750" y="0"/>
                </a:cubicBezTo>
                <a:cubicBezTo>
                  <a:pt x="742190" y="-26004"/>
                  <a:pt x="971816" y="25200"/>
                  <a:pt x="1083500" y="0"/>
                </a:cubicBezTo>
                <a:cubicBezTo>
                  <a:pt x="1094992" y="190811"/>
                  <a:pt x="1083681" y="410611"/>
                  <a:pt x="1083500" y="542475"/>
                </a:cubicBezTo>
                <a:cubicBezTo>
                  <a:pt x="1083319" y="674340"/>
                  <a:pt x="1064787" y="886123"/>
                  <a:pt x="1083500" y="1152760"/>
                </a:cubicBezTo>
                <a:cubicBezTo>
                  <a:pt x="1102213" y="1419397"/>
                  <a:pt x="1058910" y="1477902"/>
                  <a:pt x="1083500" y="1763045"/>
                </a:cubicBezTo>
                <a:cubicBezTo>
                  <a:pt x="1108090" y="2048189"/>
                  <a:pt x="1078936" y="2026202"/>
                  <a:pt x="1083500" y="2237711"/>
                </a:cubicBezTo>
                <a:cubicBezTo>
                  <a:pt x="1088064" y="2449220"/>
                  <a:pt x="1105206" y="2773248"/>
                  <a:pt x="1083500" y="2983615"/>
                </a:cubicBezTo>
                <a:cubicBezTo>
                  <a:pt x="1061794" y="3193982"/>
                  <a:pt x="1057650" y="3360361"/>
                  <a:pt x="1083500" y="3593900"/>
                </a:cubicBezTo>
                <a:cubicBezTo>
                  <a:pt x="1109350" y="3827439"/>
                  <a:pt x="1118093" y="4081274"/>
                  <a:pt x="1083500" y="4407613"/>
                </a:cubicBezTo>
                <a:cubicBezTo>
                  <a:pt x="1048907" y="4733952"/>
                  <a:pt x="1055413" y="4838470"/>
                  <a:pt x="1083500" y="5221326"/>
                </a:cubicBezTo>
                <a:cubicBezTo>
                  <a:pt x="1111587" y="5604182"/>
                  <a:pt x="1093853" y="5768876"/>
                  <a:pt x="1083500" y="5967230"/>
                </a:cubicBezTo>
                <a:cubicBezTo>
                  <a:pt x="1073147" y="6165584"/>
                  <a:pt x="1091567" y="6525412"/>
                  <a:pt x="1083500" y="6780943"/>
                </a:cubicBezTo>
                <a:cubicBezTo>
                  <a:pt x="916881" y="6790878"/>
                  <a:pt x="703390" y="6791684"/>
                  <a:pt x="541750" y="6780943"/>
                </a:cubicBezTo>
                <a:cubicBezTo>
                  <a:pt x="380110" y="6770203"/>
                  <a:pt x="158891" y="6775746"/>
                  <a:pt x="0" y="6780943"/>
                </a:cubicBezTo>
                <a:cubicBezTo>
                  <a:pt x="-27331" y="6506998"/>
                  <a:pt x="-39628" y="6214257"/>
                  <a:pt x="0" y="5967230"/>
                </a:cubicBezTo>
                <a:cubicBezTo>
                  <a:pt x="39628" y="5720203"/>
                  <a:pt x="17592" y="5551695"/>
                  <a:pt x="0" y="5356945"/>
                </a:cubicBezTo>
                <a:cubicBezTo>
                  <a:pt x="-17592" y="5162195"/>
                  <a:pt x="-2902" y="4910297"/>
                  <a:pt x="0" y="4746660"/>
                </a:cubicBezTo>
                <a:cubicBezTo>
                  <a:pt x="2902" y="4583024"/>
                  <a:pt x="-27063" y="4210095"/>
                  <a:pt x="0" y="3932947"/>
                </a:cubicBezTo>
                <a:cubicBezTo>
                  <a:pt x="27063" y="3655799"/>
                  <a:pt x="-5630" y="3650584"/>
                  <a:pt x="0" y="3458281"/>
                </a:cubicBezTo>
                <a:cubicBezTo>
                  <a:pt x="5630" y="3265978"/>
                  <a:pt x="-24664" y="3078094"/>
                  <a:pt x="0" y="2712377"/>
                </a:cubicBezTo>
                <a:cubicBezTo>
                  <a:pt x="24664" y="2346660"/>
                  <a:pt x="-12391" y="2182597"/>
                  <a:pt x="0" y="1898664"/>
                </a:cubicBezTo>
                <a:cubicBezTo>
                  <a:pt x="12391" y="1614731"/>
                  <a:pt x="2440" y="1562302"/>
                  <a:pt x="0" y="1423998"/>
                </a:cubicBezTo>
                <a:cubicBezTo>
                  <a:pt x="-2440" y="1285694"/>
                  <a:pt x="-9703" y="1147583"/>
                  <a:pt x="0" y="949332"/>
                </a:cubicBezTo>
                <a:cubicBezTo>
                  <a:pt x="9703" y="751081"/>
                  <a:pt x="-814" y="239066"/>
                  <a:pt x="0" y="0"/>
                </a:cubicBezTo>
                <a:close/>
              </a:path>
              <a:path w="1083500" h="6780943" stroke="0" extrusionOk="0">
                <a:moveTo>
                  <a:pt x="0" y="0"/>
                </a:moveTo>
                <a:cubicBezTo>
                  <a:pt x="243306" y="-5530"/>
                  <a:pt x="428568" y="13420"/>
                  <a:pt x="563420" y="0"/>
                </a:cubicBezTo>
                <a:cubicBezTo>
                  <a:pt x="698272" y="-13420"/>
                  <a:pt x="905032" y="-9421"/>
                  <a:pt x="1083500" y="0"/>
                </a:cubicBezTo>
                <a:cubicBezTo>
                  <a:pt x="1079890" y="116878"/>
                  <a:pt x="1080098" y="293222"/>
                  <a:pt x="1083500" y="542475"/>
                </a:cubicBezTo>
                <a:cubicBezTo>
                  <a:pt x="1086902" y="791729"/>
                  <a:pt x="1070432" y="805874"/>
                  <a:pt x="1083500" y="1017141"/>
                </a:cubicBezTo>
                <a:cubicBezTo>
                  <a:pt x="1096568" y="1228408"/>
                  <a:pt x="1106006" y="1510270"/>
                  <a:pt x="1083500" y="1763045"/>
                </a:cubicBezTo>
                <a:cubicBezTo>
                  <a:pt x="1060994" y="2015820"/>
                  <a:pt x="1077587" y="2213857"/>
                  <a:pt x="1083500" y="2373330"/>
                </a:cubicBezTo>
                <a:cubicBezTo>
                  <a:pt x="1089413" y="2532804"/>
                  <a:pt x="1069034" y="2791772"/>
                  <a:pt x="1083500" y="3187043"/>
                </a:cubicBezTo>
                <a:cubicBezTo>
                  <a:pt x="1097966" y="3582314"/>
                  <a:pt x="1069539" y="3617967"/>
                  <a:pt x="1083500" y="3797328"/>
                </a:cubicBezTo>
                <a:cubicBezTo>
                  <a:pt x="1097461" y="3976690"/>
                  <a:pt x="1068923" y="4113653"/>
                  <a:pt x="1083500" y="4339804"/>
                </a:cubicBezTo>
                <a:cubicBezTo>
                  <a:pt x="1098077" y="4565955"/>
                  <a:pt x="1071066" y="4681136"/>
                  <a:pt x="1083500" y="4814470"/>
                </a:cubicBezTo>
                <a:cubicBezTo>
                  <a:pt x="1095934" y="4947804"/>
                  <a:pt x="1067034" y="5243489"/>
                  <a:pt x="1083500" y="5424754"/>
                </a:cubicBezTo>
                <a:cubicBezTo>
                  <a:pt x="1099966" y="5606019"/>
                  <a:pt x="1081531" y="5845797"/>
                  <a:pt x="1083500" y="6035039"/>
                </a:cubicBezTo>
                <a:cubicBezTo>
                  <a:pt x="1085469" y="6224281"/>
                  <a:pt x="1049092" y="6471020"/>
                  <a:pt x="1083500" y="6780943"/>
                </a:cubicBezTo>
                <a:cubicBezTo>
                  <a:pt x="882317" y="6804801"/>
                  <a:pt x="750268" y="6784179"/>
                  <a:pt x="530915" y="6780943"/>
                </a:cubicBezTo>
                <a:cubicBezTo>
                  <a:pt x="311562" y="6777707"/>
                  <a:pt x="234243" y="6795572"/>
                  <a:pt x="0" y="6780943"/>
                </a:cubicBezTo>
                <a:cubicBezTo>
                  <a:pt x="-20902" y="6610496"/>
                  <a:pt x="18961" y="6519264"/>
                  <a:pt x="0" y="6306277"/>
                </a:cubicBezTo>
                <a:cubicBezTo>
                  <a:pt x="-18961" y="6093290"/>
                  <a:pt x="-21857" y="6001341"/>
                  <a:pt x="0" y="5763802"/>
                </a:cubicBezTo>
                <a:cubicBezTo>
                  <a:pt x="21857" y="5526263"/>
                  <a:pt x="12942" y="5238510"/>
                  <a:pt x="0" y="5017898"/>
                </a:cubicBezTo>
                <a:cubicBezTo>
                  <a:pt x="-12942" y="4797286"/>
                  <a:pt x="24140" y="4587454"/>
                  <a:pt x="0" y="4407613"/>
                </a:cubicBezTo>
                <a:cubicBezTo>
                  <a:pt x="-24140" y="4227772"/>
                  <a:pt x="24319" y="4081444"/>
                  <a:pt x="0" y="3865138"/>
                </a:cubicBezTo>
                <a:cubicBezTo>
                  <a:pt x="-24319" y="3648833"/>
                  <a:pt x="15966" y="3585966"/>
                  <a:pt x="0" y="3390472"/>
                </a:cubicBezTo>
                <a:cubicBezTo>
                  <a:pt x="-15966" y="3194978"/>
                  <a:pt x="23732" y="2953827"/>
                  <a:pt x="0" y="2712377"/>
                </a:cubicBezTo>
                <a:cubicBezTo>
                  <a:pt x="-23732" y="2470927"/>
                  <a:pt x="23081" y="2241656"/>
                  <a:pt x="0" y="1966473"/>
                </a:cubicBezTo>
                <a:cubicBezTo>
                  <a:pt x="-23081" y="1691290"/>
                  <a:pt x="11039" y="1666279"/>
                  <a:pt x="0" y="1491807"/>
                </a:cubicBezTo>
                <a:cubicBezTo>
                  <a:pt x="-11039" y="1317335"/>
                  <a:pt x="11092" y="1017310"/>
                  <a:pt x="0" y="881523"/>
                </a:cubicBezTo>
                <a:cubicBezTo>
                  <a:pt x="-11092" y="745736"/>
                  <a:pt x="10481" y="285559"/>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D91E11E-6D9F-3A88-DBEA-0D091978162E}"/>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Looking Forward</a:t>
            </a:r>
          </a:p>
        </p:txBody>
      </p:sp>
      <p:cxnSp>
        <p:nvCxnSpPr>
          <p:cNvPr id="10" name="Straight Connector 9">
            <a:extLst>
              <a:ext uri="{FF2B5EF4-FFF2-40B4-BE49-F238E27FC236}">
                <a16:creationId xmlns:a16="http://schemas.microsoft.com/office/drawing/2014/main" id="{BEBB5B2F-69C1-D739-3F59-C1367944D3B4}"/>
              </a:ext>
            </a:extLst>
          </p:cNvPr>
          <p:cNvCxnSpPr>
            <a:cxnSpLocks/>
          </p:cNvCxnSpPr>
          <p:nvPr/>
        </p:nvCxnSpPr>
        <p:spPr>
          <a:xfrm>
            <a:off x="661174" y="2429443"/>
            <a:ext cx="4754880"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013D95B2-5D94-7950-B2E9-6D1E468D0D6A}"/>
              </a:ext>
            </a:extLst>
          </p:cNvPr>
          <p:cNvSpPr txBox="1">
            <a:spLocks/>
          </p:cNvSpPr>
          <p:nvPr/>
        </p:nvSpPr>
        <p:spPr>
          <a:xfrm>
            <a:off x="579398" y="1762601"/>
            <a:ext cx="4836656"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105664"/>
                </a:solidFill>
                <a:latin typeface="Open Sans" panose="020B0606030504020204" pitchFamily="34" charset="0"/>
              </a:rPr>
              <a:t>STP Objectives (draft)</a:t>
            </a:r>
          </a:p>
        </p:txBody>
      </p:sp>
      <p:pic>
        <p:nvPicPr>
          <p:cNvPr id="3" name="Graphic 2" descr="Bullseye outline">
            <a:extLst>
              <a:ext uri="{FF2B5EF4-FFF2-40B4-BE49-F238E27FC236}">
                <a16:creationId xmlns:a16="http://schemas.microsoft.com/office/drawing/2014/main" id="{4791D9C3-C98F-2774-4991-74E34427B67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3708" y="3926248"/>
            <a:ext cx="731520" cy="731520"/>
          </a:xfrm>
          <a:prstGeom prst="rect">
            <a:avLst/>
          </a:prstGeom>
        </p:spPr>
      </p:pic>
      <p:sp>
        <p:nvSpPr>
          <p:cNvPr id="7" name="TextBox 6">
            <a:extLst>
              <a:ext uri="{FF2B5EF4-FFF2-40B4-BE49-F238E27FC236}">
                <a16:creationId xmlns:a16="http://schemas.microsoft.com/office/drawing/2014/main" id="{D587E4C4-2D54-2A5B-C1B6-5CCCDE767759}"/>
              </a:ext>
            </a:extLst>
          </p:cNvPr>
          <p:cNvSpPr txBox="1"/>
          <p:nvPr/>
        </p:nvSpPr>
        <p:spPr>
          <a:xfrm>
            <a:off x="1250365" y="3096286"/>
            <a:ext cx="10883418" cy="2864823"/>
          </a:xfrm>
          <a:prstGeom prst="rect">
            <a:avLst/>
          </a:prstGeom>
          <a:noFill/>
        </p:spPr>
        <p:txBody>
          <a:bodyPr wrap="square">
            <a:spAutoFit/>
          </a:bodyPr>
          <a:lstStyle/>
          <a:p>
            <a:pPr>
              <a:lnSpc>
                <a:spcPct val="150000"/>
              </a:lnSpc>
              <a:spcAft>
                <a:spcPts val="2400"/>
              </a:spcAft>
            </a:pPr>
            <a:r>
              <a:rPr lang="en-US" sz="2400" b="1" dirty="0">
                <a:solidFill>
                  <a:schemeClr val="tx1">
                    <a:lumMod val="65000"/>
                    <a:lumOff val="35000"/>
                  </a:schemeClr>
                </a:solidFill>
                <a:latin typeface="Open Sans" panose="020B0606030504020204" pitchFamily="34" charset="0"/>
              </a:rPr>
              <a:t>Road Safety	</a:t>
            </a:r>
            <a:r>
              <a:rPr lang="en-US" sz="2400" dirty="0">
                <a:solidFill>
                  <a:schemeClr val="tx1">
                    <a:lumMod val="65000"/>
                    <a:lumOff val="35000"/>
                  </a:schemeClr>
                </a:solidFill>
                <a:latin typeface="Open Sans" panose="020B0606030504020204" pitchFamily="34" charset="0"/>
              </a:rPr>
              <a:t>			Fewer crashes on Courtenay streets </a:t>
            </a:r>
          </a:p>
          <a:p>
            <a:pPr>
              <a:lnSpc>
                <a:spcPct val="150000"/>
              </a:lnSpc>
              <a:spcAft>
                <a:spcPts val="2400"/>
              </a:spcAft>
            </a:pPr>
            <a:r>
              <a:rPr lang="en-US" sz="2400" b="1" dirty="0">
                <a:solidFill>
                  <a:schemeClr val="tx1">
                    <a:lumMod val="65000"/>
                    <a:lumOff val="35000"/>
                  </a:schemeClr>
                </a:solidFill>
                <a:latin typeface="Open Sans" panose="020B0606030504020204" pitchFamily="34" charset="0"/>
              </a:rPr>
              <a:t>Efficiency / Mobility		</a:t>
            </a:r>
            <a:r>
              <a:rPr lang="en-US" sz="2400" dirty="0">
                <a:solidFill>
                  <a:schemeClr val="tx1">
                    <a:lumMod val="65000"/>
                    <a:lumOff val="35000"/>
                  </a:schemeClr>
                </a:solidFill>
                <a:latin typeface="Open Sans" panose="020B0606030504020204" pitchFamily="34" charset="0"/>
              </a:rPr>
              <a:t>Reduced travel time on key corridors</a:t>
            </a:r>
          </a:p>
          <a:p>
            <a:pPr>
              <a:lnSpc>
                <a:spcPct val="150000"/>
              </a:lnSpc>
            </a:pPr>
            <a:r>
              <a:rPr lang="en-US" sz="2400" b="1" dirty="0">
                <a:solidFill>
                  <a:schemeClr val="tx1">
                    <a:lumMod val="65000"/>
                    <a:lumOff val="35000"/>
                  </a:schemeClr>
                </a:solidFill>
                <a:latin typeface="Open Sans" panose="020B0606030504020204" pitchFamily="34" charset="0"/>
              </a:rPr>
              <a:t>Sustainable Transportation</a:t>
            </a:r>
            <a:r>
              <a:rPr lang="en-US" sz="2400" dirty="0">
                <a:solidFill>
                  <a:schemeClr val="tx1">
                    <a:lumMod val="65000"/>
                    <a:lumOff val="35000"/>
                  </a:schemeClr>
                </a:solidFill>
                <a:latin typeface="Open Sans" panose="020B0606030504020204" pitchFamily="34" charset="0"/>
              </a:rPr>
              <a:t>	Greater proportion of trips using 						sustainable modes</a:t>
            </a:r>
          </a:p>
        </p:txBody>
      </p:sp>
      <p:pic>
        <p:nvPicPr>
          <p:cNvPr id="11" name="Graphic 10" descr="Bullseye outline">
            <a:extLst>
              <a:ext uri="{FF2B5EF4-FFF2-40B4-BE49-F238E27FC236}">
                <a16:creationId xmlns:a16="http://schemas.microsoft.com/office/drawing/2014/main" id="{FF9ED794-F04A-1553-7507-D0493B24E7D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9122" y="3039857"/>
            <a:ext cx="731520" cy="731520"/>
          </a:xfrm>
          <a:prstGeom prst="rect">
            <a:avLst/>
          </a:prstGeom>
        </p:spPr>
      </p:pic>
      <p:pic>
        <p:nvPicPr>
          <p:cNvPr id="12" name="Graphic 11" descr="Bullseye outline">
            <a:extLst>
              <a:ext uri="{FF2B5EF4-FFF2-40B4-BE49-F238E27FC236}">
                <a16:creationId xmlns:a16="http://schemas.microsoft.com/office/drawing/2014/main" id="{50ADB6B2-16E8-CBBF-21C0-48494C05A8A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018" y="4781056"/>
            <a:ext cx="731520" cy="731520"/>
          </a:xfrm>
          <a:prstGeom prst="rect">
            <a:avLst/>
          </a:prstGeom>
        </p:spPr>
      </p:pic>
    </p:spTree>
    <p:extLst>
      <p:ext uri="{BB962C8B-B14F-4D97-AF65-F5344CB8AC3E}">
        <p14:creationId xmlns:p14="http://schemas.microsoft.com/office/powerpoint/2010/main" val="3693833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93FA-0088-924E-89BF-9B39F252885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104AEF3-B57C-B74C-54CB-2017B26C7736}"/>
              </a:ext>
            </a:extLst>
          </p:cNvPr>
          <p:cNvPicPr>
            <a:picLocks noChangeAspect="1"/>
          </p:cNvPicPr>
          <p:nvPr/>
        </p:nvPicPr>
        <p:blipFill>
          <a:blip r:embed="rId2"/>
          <a:stretch>
            <a:fillRect/>
          </a:stretch>
        </p:blipFill>
        <p:spPr>
          <a:xfrm>
            <a:off x="6801496" y="167708"/>
            <a:ext cx="5231544" cy="6500581"/>
          </a:xfrm>
          <a:prstGeom prst="rect">
            <a:avLst/>
          </a:prstGeom>
        </p:spPr>
      </p:pic>
      <p:sp>
        <p:nvSpPr>
          <p:cNvPr id="8" name="Title 1">
            <a:extLst>
              <a:ext uri="{FF2B5EF4-FFF2-40B4-BE49-F238E27FC236}">
                <a16:creationId xmlns:a16="http://schemas.microsoft.com/office/drawing/2014/main" id="{AA239CC5-D24B-0FFA-CBE5-268F7649026B}"/>
              </a:ext>
            </a:extLst>
          </p:cNvPr>
          <p:cNvSpPr txBox="1">
            <a:spLocks/>
          </p:cNvSpPr>
          <p:nvPr/>
        </p:nvSpPr>
        <p:spPr>
          <a:xfrm>
            <a:off x="579397" y="1762601"/>
            <a:ext cx="7978975"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105664"/>
                </a:solidFill>
                <a:latin typeface="Open Sans" panose="020B0606030504020204" pitchFamily="34" charset="0"/>
              </a:rPr>
              <a:t>Modelling / Street Network</a:t>
            </a:r>
          </a:p>
        </p:txBody>
      </p:sp>
      <p:sp>
        <p:nvSpPr>
          <p:cNvPr id="4" name="Rectangle 3">
            <a:extLst>
              <a:ext uri="{FF2B5EF4-FFF2-40B4-BE49-F238E27FC236}">
                <a16:creationId xmlns:a16="http://schemas.microsoft.com/office/drawing/2014/main" id="{CB231371-0301-E952-BBE0-34AC90B98D1D}"/>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42F76AC-214A-F37E-C4F4-3A6673B34072}"/>
              </a:ext>
            </a:extLst>
          </p:cNvPr>
          <p:cNvSpPr/>
          <p:nvPr/>
        </p:nvSpPr>
        <p:spPr>
          <a:xfrm rot="16200000">
            <a:off x="2848726" y="-2411684"/>
            <a:ext cx="1083500" cy="6780943"/>
          </a:xfrm>
          <a:custGeom>
            <a:avLst/>
            <a:gdLst>
              <a:gd name="csX0" fmla="*/ 0 w 1083500"/>
              <a:gd name="csY0" fmla="*/ 0 h 6780943"/>
              <a:gd name="csX1" fmla="*/ 541750 w 1083500"/>
              <a:gd name="csY1" fmla="*/ 0 h 6780943"/>
              <a:gd name="csX2" fmla="*/ 1083500 w 1083500"/>
              <a:gd name="csY2" fmla="*/ 0 h 6780943"/>
              <a:gd name="csX3" fmla="*/ 1083500 w 1083500"/>
              <a:gd name="csY3" fmla="*/ 542475 h 6780943"/>
              <a:gd name="csX4" fmla="*/ 1083500 w 1083500"/>
              <a:gd name="csY4" fmla="*/ 1152760 h 6780943"/>
              <a:gd name="csX5" fmla="*/ 1083500 w 1083500"/>
              <a:gd name="csY5" fmla="*/ 1763045 h 6780943"/>
              <a:gd name="csX6" fmla="*/ 1083500 w 1083500"/>
              <a:gd name="csY6" fmla="*/ 2237711 h 6780943"/>
              <a:gd name="csX7" fmla="*/ 1083500 w 1083500"/>
              <a:gd name="csY7" fmla="*/ 2983615 h 6780943"/>
              <a:gd name="csX8" fmla="*/ 1083500 w 1083500"/>
              <a:gd name="csY8" fmla="*/ 3593900 h 6780943"/>
              <a:gd name="csX9" fmla="*/ 1083500 w 1083500"/>
              <a:gd name="csY9" fmla="*/ 4407613 h 6780943"/>
              <a:gd name="csX10" fmla="*/ 1083500 w 1083500"/>
              <a:gd name="csY10" fmla="*/ 5221326 h 6780943"/>
              <a:gd name="csX11" fmla="*/ 1083500 w 1083500"/>
              <a:gd name="csY11" fmla="*/ 5967230 h 6780943"/>
              <a:gd name="csX12" fmla="*/ 1083500 w 1083500"/>
              <a:gd name="csY12" fmla="*/ 6780943 h 6780943"/>
              <a:gd name="csX13" fmla="*/ 541750 w 1083500"/>
              <a:gd name="csY13" fmla="*/ 6780943 h 6780943"/>
              <a:gd name="csX14" fmla="*/ 0 w 1083500"/>
              <a:gd name="csY14" fmla="*/ 6780943 h 6780943"/>
              <a:gd name="csX15" fmla="*/ 0 w 1083500"/>
              <a:gd name="csY15" fmla="*/ 5967230 h 6780943"/>
              <a:gd name="csX16" fmla="*/ 0 w 1083500"/>
              <a:gd name="csY16" fmla="*/ 5356945 h 6780943"/>
              <a:gd name="csX17" fmla="*/ 0 w 1083500"/>
              <a:gd name="csY17" fmla="*/ 4746660 h 6780943"/>
              <a:gd name="csX18" fmla="*/ 0 w 1083500"/>
              <a:gd name="csY18" fmla="*/ 3932947 h 6780943"/>
              <a:gd name="csX19" fmla="*/ 0 w 1083500"/>
              <a:gd name="csY19" fmla="*/ 3458281 h 6780943"/>
              <a:gd name="csX20" fmla="*/ 0 w 1083500"/>
              <a:gd name="csY20" fmla="*/ 2712377 h 6780943"/>
              <a:gd name="csX21" fmla="*/ 0 w 1083500"/>
              <a:gd name="csY21" fmla="*/ 1898664 h 6780943"/>
              <a:gd name="csX22" fmla="*/ 0 w 1083500"/>
              <a:gd name="csY22" fmla="*/ 1423998 h 6780943"/>
              <a:gd name="csX23" fmla="*/ 0 w 1083500"/>
              <a:gd name="csY23" fmla="*/ 949332 h 6780943"/>
              <a:gd name="csX24" fmla="*/ 0 w 1083500"/>
              <a:gd name="csY24" fmla="*/ 0 h 6780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083500" h="6780943" fill="none" extrusionOk="0">
                <a:moveTo>
                  <a:pt x="0" y="0"/>
                </a:moveTo>
                <a:cubicBezTo>
                  <a:pt x="265672" y="16784"/>
                  <a:pt x="341310" y="26004"/>
                  <a:pt x="541750" y="0"/>
                </a:cubicBezTo>
                <a:cubicBezTo>
                  <a:pt x="742190" y="-26004"/>
                  <a:pt x="971816" y="25200"/>
                  <a:pt x="1083500" y="0"/>
                </a:cubicBezTo>
                <a:cubicBezTo>
                  <a:pt x="1094992" y="190811"/>
                  <a:pt x="1083681" y="410611"/>
                  <a:pt x="1083500" y="542475"/>
                </a:cubicBezTo>
                <a:cubicBezTo>
                  <a:pt x="1083319" y="674340"/>
                  <a:pt x="1064787" y="886123"/>
                  <a:pt x="1083500" y="1152760"/>
                </a:cubicBezTo>
                <a:cubicBezTo>
                  <a:pt x="1102213" y="1419397"/>
                  <a:pt x="1058910" y="1477902"/>
                  <a:pt x="1083500" y="1763045"/>
                </a:cubicBezTo>
                <a:cubicBezTo>
                  <a:pt x="1108090" y="2048189"/>
                  <a:pt x="1078936" y="2026202"/>
                  <a:pt x="1083500" y="2237711"/>
                </a:cubicBezTo>
                <a:cubicBezTo>
                  <a:pt x="1088064" y="2449220"/>
                  <a:pt x="1105206" y="2773248"/>
                  <a:pt x="1083500" y="2983615"/>
                </a:cubicBezTo>
                <a:cubicBezTo>
                  <a:pt x="1061794" y="3193982"/>
                  <a:pt x="1057650" y="3360361"/>
                  <a:pt x="1083500" y="3593900"/>
                </a:cubicBezTo>
                <a:cubicBezTo>
                  <a:pt x="1109350" y="3827439"/>
                  <a:pt x="1118093" y="4081274"/>
                  <a:pt x="1083500" y="4407613"/>
                </a:cubicBezTo>
                <a:cubicBezTo>
                  <a:pt x="1048907" y="4733952"/>
                  <a:pt x="1055413" y="4838470"/>
                  <a:pt x="1083500" y="5221326"/>
                </a:cubicBezTo>
                <a:cubicBezTo>
                  <a:pt x="1111587" y="5604182"/>
                  <a:pt x="1093853" y="5768876"/>
                  <a:pt x="1083500" y="5967230"/>
                </a:cubicBezTo>
                <a:cubicBezTo>
                  <a:pt x="1073147" y="6165584"/>
                  <a:pt x="1091567" y="6525412"/>
                  <a:pt x="1083500" y="6780943"/>
                </a:cubicBezTo>
                <a:cubicBezTo>
                  <a:pt x="916881" y="6790878"/>
                  <a:pt x="703390" y="6791684"/>
                  <a:pt x="541750" y="6780943"/>
                </a:cubicBezTo>
                <a:cubicBezTo>
                  <a:pt x="380110" y="6770203"/>
                  <a:pt x="158891" y="6775746"/>
                  <a:pt x="0" y="6780943"/>
                </a:cubicBezTo>
                <a:cubicBezTo>
                  <a:pt x="-27331" y="6506998"/>
                  <a:pt x="-39628" y="6214257"/>
                  <a:pt x="0" y="5967230"/>
                </a:cubicBezTo>
                <a:cubicBezTo>
                  <a:pt x="39628" y="5720203"/>
                  <a:pt x="17592" y="5551695"/>
                  <a:pt x="0" y="5356945"/>
                </a:cubicBezTo>
                <a:cubicBezTo>
                  <a:pt x="-17592" y="5162195"/>
                  <a:pt x="-2902" y="4910297"/>
                  <a:pt x="0" y="4746660"/>
                </a:cubicBezTo>
                <a:cubicBezTo>
                  <a:pt x="2902" y="4583024"/>
                  <a:pt x="-27063" y="4210095"/>
                  <a:pt x="0" y="3932947"/>
                </a:cubicBezTo>
                <a:cubicBezTo>
                  <a:pt x="27063" y="3655799"/>
                  <a:pt x="-5630" y="3650584"/>
                  <a:pt x="0" y="3458281"/>
                </a:cubicBezTo>
                <a:cubicBezTo>
                  <a:pt x="5630" y="3265978"/>
                  <a:pt x="-24664" y="3078094"/>
                  <a:pt x="0" y="2712377"/>
                </a:cubicBezTo>
                <a:cubicBezTo>
                  <a:pt x="24664" y="2346660"/>
                  <a:pt x="-12391" y="2182597"/>
                  <a:pt x="0" y="1898664"/>
                </a:cubicBezTo>
                <a:cubicBezTo>
                  <a:pt x="12391" y="1614731"/>
                  <a:pt x="2440" y="1562302"/>
                  <a:pt x="0" y="1423998"/>
                </a:cubicBezTo>
                <a:cubicBezTo>
                  <a:pt x="-2440" y="1285694"/>
                  <a:pt x="-9703" y="1147583"/>
                  <a:pt x="0" y="949332"/>
                </a:cubicBezTo>
                <a:cubicBezTo>
                  <a:pt x="9703" y="751081"/>
                  <a:pt x="-814" y="239066"/>
                  <a:pt x="0" y="0"/>
                </a:cubicBezTo>
                <a:close/>
              </a:path>
              <a:path w="1083500" h="6780943" stroke="0" extrusionOk="0">
                <a:moveTo>
                  <a:pt x="0" y="0"/>
                </a:moveTo>
                <a:cubicBezTo>
                  <a:pt x="243306" y="-5530"/>
                  <a:pt x="428568" y="13420"/>
                  <a:pt x="563420" y="0"/>
                </a:cubicBezTo>
                <a:cubicBezTo>
                  <a:pt x="698272" y="-13420"/>
                  <a:pt x="905032" y="-9421"/>
                  <a:pt x="1083500" y="0"/>
                </a:cubicBezTo>
                <a:cubicBezTo>
                  <a:pt x="1079890" y="116878"/>
                  <a:pt x="1080098" y="293222"/>
                  <a:pt x="1083500" y="542475"/>
                </a:cubicBezTo>
                <a:cubicBezTo>
                  <a:pt x="1086902" y="791729"/>
                  <a:pt x="1070432" y="805874"/>
                  <a:pt x="1083500" y="1017141"/>
                </a:cubicBezTo>
                <a:cubicBezTo>
                  <a:pt x="1096568" y="1228408"/>
                  <a:pt x="1106006" y="1510270"/>
                  <a:pt x="1083500" y="1763045"/>
                </a:cubicBezTo>
                <a:cubicBezTo>
                  <a:pt x="1060994" y="2015820"/>
                  <a:pt x="1077587" y="2213857"/>
                  <a:pt x="1083500" y="2373330"/>
                </a:cubicBezTo>
                <a:cubicBezTo>
                  <a:pt x="1089413" y="2532804"/>
                  <a:pt x="1069034" y="2791772"/>
                  <a:pt x="1083500" y="3187043"/>
                </a:cubicBezTo>
                <a:cubicBezTo>
                  <a:pt x="1097966" y="3582314"/>
                  <a:pt x="1069539" y="3617967"/>
                  <a:pt x="1083500" y="3797328"/>
                </a:cubicBezTo>
                <a:cubicBezTo>
                  <a:pt x="1097461" y="3976690"/>
                  <a:pt x="1068923" y="4113653"/>
                  <a:pt x="1083500" y="4339804"/>
                </a:cubicBezTo>
                <a:cubicBezTo>
                  <a:pt x="1098077" y="4565955"/>
                  <a:pt x="1071066" y="4681136"/>
                  <a:pt x="1083500" y="4814470"/>
                </a:cubicBezTo>
                <a:cubicBezTo>
                  <a:pt x="1095934" y="4947804"/>
                  <a:pt x="1067034" y="5243489"/>
                  <a:pt x="1083500" y="5424754"/>
                </a:cubicBezTo>
                <a:cubicBezTo>
                  <a:pt x="1099966" y="5606019"/>
                  <a:pt x="1081531" y="5845797"/>
                  <a:pt x="1083500" y="6035039"/>
                </a:cubicBezTo>
                <a:cubicBezTo>
                  <a:pt x="1085469" y="6224281"/>
                  <a:pt x="1049092" y="6471020"/>
                  <a:pt x="1083500" y="6780943"/>
                </a:cubicBezTo>
                <a:cubicBezTo>
                  <a:pt x="882317" y="6804801"/>
                  <a:pt x="750268" y="6784179"/>
                  <a:pt x="530915" y="6780943"/>
                </a:cubicBezTo>
                <a:cubicBezTo>
                  <a:pt x="311562" y="6777707"/>
                  <a:pt x="234243" y="6795572"/>
                  <a:pt x="0" y="6780943"/>
                </a:cubicBezTo>
                <a:cubicBezTo>
                  <a:pt x="-20902" y="6610496"/>
                  <a:pt x="18961" y="6519264"/>
                  <a:pt x="0" y="6306277"/>
                </a:cubicBezTo>
                <a:cubicBezTo>
                  <a:pt x="-18961" y="6093290"/>
                  <a:pt x="-21857" y="6001341"/>
                  <a:pt x="0" y="5763802"/>
                </a:cubicBezTo>
                <a:cubicBezTo>
                  <a:pt x="21857" y="5526263"/>
                  <a:pt x="12942" y="5238510"/>
                  <a:pt x="0" y="5017898"/>
                </a:cubicBezTo>
                <a:cubicBezTo>
                  <a:pt x="-12942" y="4797286"/>
                  <a:pt x="24140" y="4587454"/>
                  <a:pt x="0" y="4407613"/>
                </a:cubicBezTo>
                <a:cubicBezTo>
                  <a:pt x="-24140" y="4227772"/>
                  <a:pt x="24319" y="4081444"/>
                  <a:pt x="0" y="3865138"/>
                </a:cubicBezTo>
                <a:cubicBezTo>
                  <a:pt x="-24319" y="3648833"/>
                  <a:pt x="15966" y="3585966"/>
                  <a:pt x="0" y="3390472"/>
                </a:cubicBezTo>
                <a:cubicBezTo>
                  <a:pt x="-15966" y="3194978"/>
                  <a:pt x="23732" y="2953827"/>
                  <a:pt x="0" y="2712377"/>
                </a:cubicBezTo>
                <a:cubicBezTo>
                  <a:pt x="-23732" y="2470927"/>
                  <a:pt x="23081" y="2241656"/>
                  <a:pt x="0" y="1966473"/>
                </a:cubicBezTo>
                <a:cubicBezTo>
                  <a:pt x="-23081" y="1691290"/>
                  <a:pt x="11039" y="1666279"/>
                  <a:pt x="0" y="1491807"/>
                </a:cubicBezTo>
                <a:cubicBezTo>
                  <a:pt x="-11039" y="1317335"/>
                  <a:pt x="11092" y="1017310"/>
                  <a:pt x="0" y="881523"/>
                </a:cubicBezTo>
                <a:cubicBezTo>
                  <a:pt x="-11092" y="745736"/>
                  <a:pt x="10481" y="285559"/>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A274D39-AAB4-2B02-3173-E9DC559A5664}"/>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Looking Forward</a:t>
            </a:r>
          </a:p>
        </p:txBody>
      </p:sp>
      <p:cxnSp>
        <p:nvCxnSpPr>
          <p:cNvPr id="10" name="Straight Connector 9">
            <a:extLst>
              <a:ext uri="{FF2B5EF4-FFF2-40B4-BE49-F238E27FC236}">
                <a16:creationId xmlns:a16="http://schemas.microsoft.com/office/drawing/2014/main" id="{E335FBD8-E803-EDF7-0C09-D661EC999F73}"/>
              </a:ext>
            </a:extLst>
          </p:cNvPr>
          <p:cNvCxnSpPr>
            <a:cxnSpLocks/>
          </p:cNvCxnSpPr>
          <p:nvPr/>
        </p:nvCxnSpPr>
        <p:spPr>
          <a:xfrm>
            <a:off x="661174" y="2429443"/>
            <a:ext cx="5852160"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6C24595C-ACD0-0628-9FCD-D50E6979AA92}"/>
              </a:ext>
            </a:extLst>
          </p:cNvPr>
          <p:cNvSpPr txBox="1"/>
          <p:nvPr/>
        </p:nvSpPr>
        <p:spPr>
          <a:xfrm>
            <a:off x="1163977" y="2809578"/>
            <a:ext cx="7836181" cy="1695272"/>
          </a:xfrm>
          <a:prstGeom prst="rect">
            <a:avLst/>
          </a:prstGeom>
          <a:noFill/>
        </p:spPr>
        <p:txBody>
          <a:bodyPr wrap="square">
            <a:spAutoFit/>
          </a:bodyPr>
          <a:lstStyle/>
          <a:p>
            <a:pPr>
              <a:lnSpc>
                <a:spcPct val="150000"/>
              </a:lnSpc>
            </a:pPr>
            <a:r>
              <a:rPr lang="en-US" sz="2400" dirty="0">
                <a:solidFill>
                  <a:schemeClr val="tx1">
                    <a:lumMod val="65000"/>
                    <a:lumOff val="35000"/>
                  </a:schemeClr>
                </a:solidFill>
                <a:latin typeface="Open Sans" panose="020B0606030504020204" pitchFamily="34" charset="0"/>
              </a:rPr>
              <a:t>Corridor Travel Time</a:t>
            </a:r>
          </a:p>
          <a:p>
            <a:pPr>
              <a:lnSpc>
                <a:spcPct val="150000"/>
              </a:lnSpc>
            </a:pPr>
            <a:r>
              <a:rPr lang="en-US" sz="2400" dirty="0">
                <a:solidFill>
                  <a:schemeClr val="tx1">
                    <a:lumMod val="65000"/>
                    <a:lumOff val="35000"/>
                  </a:schemeClr>
                </a:solidFill>
                <a:latin typeface="Open Sans" panose="020B0606030504020204" pitchFamily="34" charset="0"/>
              </a:rPr>
              <a:t>Corridor Modelling (demand model)</a:t>
            </a:r>
          </a:p>
          <a:p>
            <a:pPr>
              <a:lnSpc>
                <a:spcPct val="150000"/>
              </a:lnSpc>
            </a:pPr>
            <a:r>
              <a:rPr lang="en-US" sz="2400" dirty="0">
                <a:solidFill>
                  <a:schemeClr val="tx1">
                    <a:lumMod val="65000"/>
                    <a:lumOff val="35000"/>
                  </a:schemeClr>
                </a:solidFill>
                <a:latin typeface="Open Sans" panose="020B0606030504020204" pitchFamily="34" charset="0"/>
              </a:rPr>
              <a:t>Intersection Analysis</a:t>
            </a:r>
          </a:p>
        </p:txBody>
      </p:sp>
      <p:pic>
        <p:nvPicPr>
          <p:cNvPr id="14" name="Graphic 13" descr="Badge Tick1 with solid fill">
            <a:extLst>
              <a:ext uri="{FF2B5EF4-FFF2-40B4-BE49-F238E27FC236}">
                <a16:creationId xmlns:a16="http://schemas.microsoft.com/office/drawing/2014/main" id="{B703610F-6D63-A043-27EC-79FD3C195B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2918481"/>
            <a:ext cx="457200" cy="457200"/>
          </a:xfrm>
          <a:prstGeom prst="rect">
            <a:avLst/>
          </a:prstGeom>
        </p:spPr>
      </p:pic>
      <p:pic>
        <p:nvPicPr>
          <p:cNvPr id="15" name="Graphic 14" descr="Badge Tick1 with solid fill">
            <a:extLst>
              <a:ext uri="{FF2B5EF4-FFF2-40B4-BE49-F238E27FC236}">
                <a16:creationId xmlns:a16="http://schemas.microsoft.com/office/drawing/2014/main" id="{EABDA44D-C790-5EDE-01E3-BDC5EF6B78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3468443"/>
            <a:ext cx="457200" cy="457200"/>
          </a:xfrm>
          <a:prstGeom prst="rect">
            <a:avLst/>
          </a:prstGeom>
        </p:spPr>
      </p:pic>
      <p:pic>
        <p:nvPicPr>
          <p:cNvPr id="16" name="Graphic 15" descr="Badge Tick1 with solid fill">
            <a:extLst>
              <a:ext uri="{FF2B5EF4-FFF2-40B4-BE49-F238E27FC236}">
                <a16:creationId xmlns:a16="http://schemas.microsoft.com/office/drawing/2014/main" id="{F54A1DCD-2397-1E3C-13F8-C660DA2764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4031011"/>
            <a:ext cx="457200" cy="457200"/>
          </a:xfrm>
          <a:prstGeom prst="rect">
            <a:avLst/>
          </a:prstGeom>
        </p:spPr>
      </p:pic>
    </p:spTree>
    <p:extLst>
      <p:ext uri="{BB962C8B-B14F-4D97-AF65-F5344CB8AC3E}">
        <p14:creationId xmlns:p14="http://schemas.microsoft.com/office/powerpoint/2010/main" val="3282629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4AD63-EBD3-F448-52BF-10FAE90FBEE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CFEB37E3-6297-899C-C3DC-843C59631054}"/>
              </a:ext>
            </a:extLst>
          </p:cNvPr>
          <p:cNvSpPr txBox="1">
            <a:spLocks/>
          </p:cNvSpPr>
          <p:nvPr/>
        </p:nvSpPr>
        <p:spPr>
          <a:xfrm>
            <a:off x="579398" y="1762601"/>
            <a:ext cx="9358500" cy="975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105664"/>
                </a:solidFill>
                <a:latin typeface="Open Sans" panose="020B0606030504020204" pitchFamily="34" charset="0"/>
              </a:rPr>
              <a:t>Items for the Development Community</a:t>
            </a:r>
          </a:p>
        </p:txBody>
      </p:sp>
      <p:sp>
        <p:nvSpPr>
          <p:cNvPr id="4" name="Rectangle 3">
            <a:extLst>
              <a:ext uri="{FF2B5EF4-FFF2-40B4-BE49-F238E27FC236}">
                <a16:creationId xmlns:a16="http://schemas.microsoft.com/office/drawing/2014/main" id="{9373ADE0-3F9E-73BC-AB39-4EC09629B755}"/>
              </a:ext>
            </a:extLst>
          </p:cNvPr>
          <p:cNvSpPr/>
          <p:nvPr/>
        </p:nvSpPr>
        <p:spPr>
          <a:xfrm>
            <a:off x="89044" y="101289"/>
            <a:ext cx="12013912" cy="6653969"/>
          </a:xfrm>
          <a:prstGeom prst="rect">
            <a:avLst/>
          </a:prstGeom>
          <a:noFill/>
          <a:ln>
            <a:solidFill>
              <a:srgbClr val="EA7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0F616FB-FFAA-2F6C-8353-3650D552B310}"/>
              </a:ext>
            </a:extLst>
          </p:cNvPr>
          <p:cNvSpPr/>
          <p:nvPr/>
        </p:nvSpPr>
        <p:spPr>
          <a:xfrm rot="16200000">
            <a:off x="2848726" y="-2411684"/>
            <a:ext cx="1083500" cy="6780943"/>
          </a:xfrm>
          <a:custGeom>
            <a:avLst/>
            <a:gdLst>
              <a:gd name="csX0" fmla="*/ 0 w 1083500"/>
              <a:gd name="csY0" fmla="*/ 0 h 6780943"/>
              <a:gd name="csX1" fmla="*/ 541750 w 1083500"/>
              <a:gd name="csY1" fmla="*/ 0 h 6780943"/>
              <a:gd name="csX2" fmla="*/ 1083500 w 1083500"/>
              <a:gd name="csY2" fmla="*/ 0 h 6780943"/>
              <a:gd name="csX3" fmla="*/ 1083500 w 1083500"/>
              <a:gd name="csY3" fmla="*/ 542475 h 6780943"/>
              <a:gd name="csX4" fmla="*/ 1083500 w 1083500"/>
              <a:gd name="csY4" fmla="*/ 1152760 h 6780943"/>
              <a:gd name="csX5" fmla="*/ 1083500 w 1083500"/>
              <a:gd name="csY5" fmla="*/ 1763045 h 6780943"/>
              <a:gd name="csX6" fmla="*/ 1083500 w 1083500"/>
              <a:gd name="csY6" fmla="*/ 2237711 h 6780943"/>
              <a:gd name="csX7" fmla="*/ 1083500 w 1083500"/>
              <a:gd name="csY7" fmla="*/ 2983615 h 6780943"/>
              <a:gd name="csX8" fmla="*/ 1083500 w 1083500"/>
              <a:gd name="csY8" fmla="*/ 3593900 h 6780943"/>
              <a:gd name="csX9" fmla="*/ 1083500 w 1083500"/>
              <a:gd name="csY9" fmla="*/ 4407613 h 6780943"/>
              <a:gd name="csX10" fmla="*/ 1083500 w 1083500"/>
              <a:gd name="csY10" fmla="*/ 5221326 h 6780943"/>
              <a:gd name="csX11" fmla="*/ 1083500 w 1083500"/>
              <a:gd name="csY11" fmla="*/ 5967230 h 6780943"/>
              <a:gd name="csX12" fmla="*/ 1083500 w 1083500"/>
              <a:gd name="csY12" fmla="*/ 6780943 h 6780943"/>
              <a:gd name="csX13" fmla="*/ 541750 w 1083500"/>
              <a:gd name="csY13" fmla="*/ 6780943 h 6780943"/>
              <a:gd name="csX14" fmla="*/ 0 w 1083500"/>
              <a:gd name="csY14" fmla="*/ 6780943 h 6780943"/>
              <a:gd name="csX15" fmla="*/ 0 w 1083500"/>
              <a:gd name="csY15" fmla="*/ 5967230 h 6780943"/>
              <a:gd name="csX16" fmla="*/ 0 w 1083500"/>
              <a:gd name="csY16" fmla="*/ 5356945 h 6780943"/>
              <a:gd name="csX17" fmla="*/ 0 w 1083500"/>
              <a:gd name="csY17" fmla="*/ 4746660 h 6780943"/>
              <a:gd name="csX18" fmla="*/ 0 w 1083500"/>
              <a:gd name="csY18" fmla="*/ 3932947 h 6780943"/>
              <a:gd name="csX19" fmla="*/ 0 w 1083500"/>
              <a:gd name="csY19" fmla="*/ 3458281 h 6780943"/>
              <a:gd name="csX20" fmla="*/ 0 w 1083500"/>
              <a:gd name="csY20" fmla="*/ 2712377 h 6780943"/>
              <a:gd name="csX21" fmla="*/ 0 w 1083500"/>
              <a:gd name="csY21" fmla="*/ 1898664 h 6780943"/>
              <a:gd name="csX22" fmla="*/ 0 w 1083500"/>
              <a:gd name="csY22" fmla="*/ 1423998 h 6780943"/>
              <a:gd name="csX23" fmla="*/ 0 w 1083500"/>
              <a:gd name="csY23" fmla="*/ 949332 h 6780943"/>
              <a:gd name="csX24" fmla="*/ 0 w 1083500"/>
              <a:gd name="csY24" fmla="*/ 0 h 6780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083500" h="6780943" fill="none" extrusionOk="0">
                <a:moveTo>
                  <a:pt x="0" y="0"/>
                </a:moveTo>
                <a:cubicBezTo>
                  <a:pt x="265672" y="16784"/>
                  <a:pt x="341310" y="26004"/>
                  <a:pt x="541750" y="0"/>
                </a:cubicBezTo>
                <a:cubicBezTo>
                  <a:pt x="742190" y="-26004"/>
                  <a:pt x="971816" y="25200"/>
                  <a:pt x="1083500" y="0"/>
                </a:cubicBezTo>
                <a:cubicBezTo>
                  <a:pt x="1094992" y="190811"/>
                  <a:pt x="1083681" y="410611"/>
                  <a:pt x="1083500" y="542475"/>
                </a:cubicBezTo>
                <a:cubicBezTo>
                  <a:pt x="1083319" y="674340"/>
                  <a:pt x="1064787" y="886123"/>
                  <a:pt x="1083500" y="1152760"/>
                </a:cubicBezTo>
                <a:cubicBezTo>
                  <a:pt x="1102213" y="1419397"/>
                  <a:pt x="1058910" y="1477902"/>
                  <a:pt x="1083500" y="1763045"/>
                </a:cubicBezTo>
                <a:cubicBezTo>
                  <a:pt x="1108090" y="2048189"/>
                  <a:pt x="1078936" y="2026202"/>
                  <a:pt x="1083500" y="2237711"/>
                </a:cubicBezTo>
                <a:cubicBezTo>
                  <a:pt x="1088064" y="2449220"/>
                  <a:pt x="1105206" y="2773248"/>
                  <a:pt x="1083500" y="2983615"/>
                </a:cubicBezTo>
                <a:cubicBezTo>
                  <a:pt x="1061794" y="3193982"/>
                  <a:pt x="1057650" y="3360361"/>
                  <a:pt x="1083500" y="3593900"/>
                </a:cubicBezTo>
                <a:cubicBezTo>
                  <a:pt x="1109350" y="3827439"/>
                  <a:pt x="1118093" y="4081274"/>
                  <a:pt x="1083500" y="4407613"/>
                </a:cubicBezTo>
                <a:cubicBezTo>
                  <a:pt x="1048907" y="4733952"/>
                  <a:pt x="1055413" y="4838470"/>
                  <a:pt x="1083500" y="5221326"/>
                </a:cubicBezTo>
                <a:cubicBezTo>
                  <a:pt x="1111587" y="5604182"/>
                  <a:pt x="1093853" y="5768876"/>
                  <a:pt x="1083500" y="5967230"/>
                </a:cubicBezTo>
                <a:cubicBezTo>
                  <a:pt x="1073147" y="6165584"/>
                  <a:pt x="1091567" y="6525412"/>
                  <a:pt x="1083500" y="6780943"/>
                </a:cubicBezTo>
                <a:cubicBezTo>
                  <a:pt x="916881" y="6790878"/>
                  <a:pt x="703390" y="6791684"/>
                  <a:pt x="541750" y="6780943"/>
                </a:cubicBezTo>
                <a:cubicBezTo>
                  <a:pt x="380110" y="6770203"/>
                  <a:pt x="158891" y="6775746"/>
                  <a:pt x="0" y="6780943"/>
                </a:cubicBezTo>
                <a:cubicBezTo>
                  <a:pt x="-27331" y="6506998"/>
                  <a:pt x="-39628" y="6214257"/>
                  <a:pt x="0" y="5967230"/>
                </a:cubicBezTo>
                <a:cubicBezTo>
                  <a:pt x="39628" y="5720203"/>
                  <a:pt x="17592" y="5551695"/>
                  <a:pt x="0" y="5356945"/>
                </a:cubicBezTo>
                <a:cubicBezTo>
                  <a:pt x="-17592" y="5162195"/>
                  <a:pt x="-2902" y="4910297"/>
                  <a:pt x="0" y="4746660"/>
                </a:cubicBezTo>
                <a:cubicBezTo>
                  <a:pt x="2902" y="4583024"/>
                  <a:pt x="-27063" y="4210095"/>
                  <a:pt x="0" y="3932947"/>
                </a:cubicBezTo>
                <a:cubicBezTo>
                  <a:pt x="27063" y="3655799"/>
                  <a:pt x="-5630" y="3650584"/>
                  <a:pt x="0" y="3458281"/>
                </a:cubicBezTo>
                <a:cubicBezTo>
                  <a:pt x="5630" y="3265978"/>
                  <a:pt x="-24664" y="3078094"/>
                  <a:pt x="0" y="2712377"/>
                </a:cubicBezTo>
                <a:cubicBezTo>
                  <a:pt x="24664" y="2346660"/>
                  <a:pt x="-12391" y="2182597"/>
                  <a:pt x="0" y="1898664"/>
                </a:cubicBezTo>
                <a:cubicBezTo>
                  <a:pt x="12391" y="1614731"/>
                  <a:pt x="2440" y="1562302"/>
                  <a:pt x="0" y="1423998"/>
                </a:cubicBezTo>
                <a:cubicBezTo>
                  <a:pt x="-2440" y="1285694"/>
                  <a:pt x="-9703" y="1147583"/>
                  <a:pt x="0" y="949332"/>
                </a:cubicBezTo>
                <a:cubicBezTo>
                  <a:pt x="9703" y="751081"/>
                  <a:pt x="-814" y="239066"/>
                  <a:pt x="0" y="0"/>
                </a:cubicBezTo>
                <a:close/>
              </a:path>
              <a:path w="1083500" h="6780943" stroke="0" extrusionOk="0">
                <a:moveTo>
                  <a:pt x="0" y="0"/>
                </a:moveTo>
                <a:cubicBezTo>
                  <a:pt x="243306" y="-5530"/>
                  <a:pt x="428568" y="13420"/>
                  <a:pt x="563420" y="0"/>
                </a:cubicBezTo>
                <a:cubicBezTo>
                  <a:pt x="698272" y="-13420"/>
                  <a:pt x="905032" y="-9421"/>
                  <a:pt x="1083500" y="0"/>
                </a:cubicBezTo>
                <a:cubicBezTo>
                  <a:pt x="1079890" y="116878"/>
                  <a:pt x="1080098" y="293222"/>
                  <a:pt x="1083500" y="542475"/>
                </a:cubicBezTo>
                <a:cubicBezTo>
                  <a:pt x="1086902" y="791729"/>
                  <a:pt x="1070432" y="805874"/>
                  <a:pt x="1083500" y="1017141"/>
                </a:cubicBezTo>
                <a:cubicBezTo>
                  <a:pt x="1096568" y="1228408"/>
                  <a:pt x="1106006" y="1510270"/>
                  <a:pt x="1083500" y="1763045"/>
                </a:cubicBezTo>
                <a:cubicBezTo>
                  <a:pt x="1060994" y="2015820"/>
                  <a:pt x="1077587" y="2213857"/>
                  <a:pt x="1083500" y="2373330"/>
                </a:cubicBezTo>
                <a:cubicBezTo>
                  <a:pt x="1089413" y="2532804"/>
                  <a:pt x="1069034" y="2791772"/>
                  <a:pt x="1083500" y="3187043"/>
                </a:cubicBezTo>
                <a:cubicBezTo>
                  <a:pt x="1097966" y="3582314"/>
                  <a:pt x="1069539" y="3617967"/>
                  <a:pt x="1083500" y="3797328"/>
                </a:cubicBezTo>
                <a:cubicBezTo>
                  <a:pt x="1097461" y="3976690"/>
                  <a:pt x="1068923" y="4113653"/>
                  <a:pt x="1083500" y="4339804"/>
                </a:cubicBezTo>
                <a:cubicBezTo>
                  <a:pt x="1098077" y="4565955"/>
                  <a:pt x="1071066" y="4681136"/>
                  <a:pt x="1083500" y="4814470"/>
                </a:cubicBezTo>
                <a:cubicBezTo>
                  <a:pt x="1095934" y="4947804"/>
                  <a:pt x="1067034" y="5243489"/>
                  <a:pt x="1083500" y="5424754"/>
                </a:cubicBezTo>
                <a:cubicBezTo>
                  <a:pt x="1099966" y="5606019"/>
                  <a:pt x="1081531" y="5845797"/>
                  <a:pt x="1083500" y="6035039"/>
                </a:cubicBezTo>
                <a:cubicBezTo>
                  <a:pt x="1085469" y="6224281"/>
                  <a:pt x="1049092" y="6471020"/>
                  <a:pt x="1083500" y="6780943"/>
                </a:cubicBezTo>
                <a:cubicBezTo>
                  <a:pt x="882317" y="6804801"/>
                  <a:pt x="750268" y="6784179"/>
                  <a:pt x="530915" y="6780943"/>
                </a:cubicBezTo>
                <a:cubicBezTo>
                  <a:pt x="311562" y="6777707"/>
                  <a:pt x="234243" y="6795572"/>
                  <a:pt x="0" y="6780943"/>
                </a:cubicBezTo>
                <a:cubicBezTo>
                  <a:pt x="-20902" y="6610496"/>
                  <a:pt x="18961" y="6519264"/>
                  <a:pt x="0" y="6306277"/>
                </a:cubicBezTo>
                <a:cubicBezTo>
                  <a:pt x="-18961" y="6093290"/>
                  <a:pt x="-21857" y="6001341"/>
                  <a:pt x="0" y="5763802"/>
                </a:cubicBezTo>
                <a:cubicBezTo>
                  <a:pt x="21857" y="5526263"/>
                  <a:pt x="12942" y="5238510"/>
                  <a:pt x="0" y="5017898"/>
                </a:cubicBezTo>
                <a:cubicBezTo>
                  <a:pt x="-12942" y="4797286"/>
                  <a:pt x="24140" y="4587454"/>
                  <a:pt x="0" y="4407613"/>
                </a:cubicBezTo>
                <a:cubicBezTo>
                  <a:pt x="-24140" y="4227772"/>
                  <a:pt x="24319" y="4081444"/>
                  <a:pt x="0" y="3865138"/>
                </a:cubicBezTo>
                <a:cubicBezTo>
                  <a:pt x="-24319" y="3648833"/>
                  <a:pt x="15966" y="3585966"/>
                  <a:pt x="0" y="3390472"/>
                </a:cubicBezTo>
                <a:cubicBezTo>
                  <a:pt x="-15966" y="3194978"/>
                  <a:pt x="23732" y="2953827"/>
                  <a:pt x="0" y="2712377"/>
                </a:cubicBezTo>
                <a:cubicBezTo>
                  <a:pt x="-23732" y="2470927"/>
                  <a:pt x="23081" y="2241656"/>
                  <a:pt x="0" y="1966473"/>
                </a:cubicBezTo>
                <a:cubicBezTo>
                  <a:pt x="-23081" y="1691290"/>
                  <a:pt x="11039" y="1666279"/>
                  <a:pt x="0" y="1491807"/>
                </a:cubicBezTo>
                <a:cubicBezTo>
                  <a:pt x="-11039" y="1317335"/>
                  <a:pt x="11092" y="1017310"/>
                  <a:pt x="0" y="881523"/>
                </a:cubicBezTo>
                <a:cubicBezTo>
                  <a:pt x="-11092" y="745736"/>
                  <a:pt x="10481" y="285559"/>
                  <a:pt x="0" y="0"/>
                </a:cubicBezTo>
                <a:close/>
              </a:path>
            </a:pathLst>
          </a:custGeom>
          <a:solidFill>
            <a:srgbClr val="105664"/>
          </a:solidFill>
          <a:ln w="38100">
            <a:noFill/>
            <a:extLst>
              <a:ext uri="{C807C97D-BFC1-408E-A445-0C87EB9F89A2}">
                <ask:lineSketchStyleProps xmlns:ask="http://schemas.microsoft.com/office/drawing/2018/sketchyshapes" sd="3026204661">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248D632-D0AA-28D4-BC12-84EFE6122295}"/>
              </a:ext>
            </a:extLst>
          </p:cNvPr>
          <p:cNvSpPr txBox="1">
            <a:spLocks/>
          </p:cNvSpPr>
          <p:nvPr/>
        </p:nvSpPr>
        <p:spPr>
          <a:xfrm>
            <a:off x="513708" y="365125"/>
            <a:ext cx="112399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chemeClr val="bg1"/>
                </a:solidFill>
                <a:latin typeface="Open Sans" panose="020B0606030504020204" pitchFamily="34" charset="0"/>
              </a:rPr>
              <a:t>Looking Forward</a:t>
            </a:r>
          </a:p>
        </p:txBody>
      </p:sp>
      <p:cxnSp>
        <p:nvCxnSpPr>
          <p:cNvPr id="10" name="Straight Connector 9">
            <a:extLst>
              <a:ext uri="{FF2B5EF4-FFF2-40B4-BE49-F238E27FC236}">
                <a16:creationId xmlns:a16="http://schemas.microsoft.com/office/drawing/2014/main" id="{D879DFDA-FCAD-1A78-FC75-859FE468ED17}"/>
              </a:ext>
            </a:extLst>
          </p:cNvPr>
          <p:cNvCxnSpPr>
            <a:cxnSpLocks/>
          </p:cNvCxnSpPr>
          <p:nvPr/>
        </p:nvCxnSpPr>
        <p:spPr>
          <a:xfrm>
            <a:off x="661174" y="2429443"/>
            <a:ext cx="8321040" cy="0"/>
          </a:xfrm>
          <a:prstGeom prst="line">
            <a:avLst/>
          </a:prstGeom>
          <a:ln w="38100">
            <a:solidFill>
              <a:srgbClr val="EA7854"/>
            </a:solidFill>
          </a:ln>
        </p:spPr>
        <p:style>
          <a:lnRef idx="2">
            <a:schemeClr val="accent1"/>
          </a:lnRef>
          <a:fillRef idx="0">
            <a:schemeClr val="accent1"/>
          </a:fillRef>
          <a:effectRef idx="1">
            <a:schemeClr val="accent1"/>
          </a:effectRef>
          <a:fontRef idx="minor">
            <a:schemeClr val="tx1"/>
          </a:fontRef>
        </p:style>
      </p:cxnSp>
      <p:sp>
        <p:nvSpPr>
          <p:cNvPr id="5" name="Oval 4">
            <a:extLst>
              <a:ext uri="{FF2B5EF4-FFF2-40B4-BE49-F238E27FC236}">
                <a16:creationId xmlns:a16="http://schemas.microsoft.com/office/drawing/2014/main" id="{3CAB21CF-05E0-2FFE-05DB-9D2F40D4CDC6}"/>
              </a:ext>
            </a:extLst>
          </p:cNvPr>
          <p:cNvSpPr/>
          <p:nvPr/>
        </p:nvSpPr>
        <p:spPr>
          <a:xfrm>
            <a:off x="513708" y="3735495"/>
            <a:ext cx="1371600" cy="13716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338FA73-F284-EC0A-85F5-CCE0AAA2ACD7}"/>
              </a:ext>
            </a:extLst>
          </p:cNvPr>
          <p:cNvSpPr txBox="1"/>
          <p:nvPr/>
        </p:nvSpPr>
        <p:spPr>
          <a:xfrm>
            <a:off x="1163977" y="2809578"/>
            <a:ext cx="7836181" cy="2803268"/>
          </a:xfrm>
          <a:prstGeom prst="rect">
            <a:avLst/>
          </a:prstGeom>
          <a:noFill/>
        </p:spPr>
        <p:txBody>
          <a:bodyPr wrap="square">
            <a:spAutoFit/>
          </a:bodyPr>
          <a:lstStyle/>
          <a:p>
            <a:pPr>
              <a:lnSpc>
                <a:spcPct val="150000"/>
              </a:lnSpc>
            </a:pPr>
            <a:r>
              <a:rPr lang="en-US" sz="2400" dirty="0">
                <a:solidFill>
                  <a:schemeClr val="tx1">
                    <a:lumMod val="65000"/>
                    <a:lumOff val="35000"/>
                  </a:schemeClr>
                </a:solidFill>
                <a:latin typeface="Open Sans" panose="020B0606030504020204" pitchFamily="34" charset="0"/>
              </a:rPr>
              <a:t>New street connections</a:t>
            </a:r>
          </a:p>
          <a:p>
            <a:pPr>
              <a:lnSpc>
                <a:spcPct val="150000"/>
              </a:lnSpc>
            </a:pPr>
            <a:r>
              <a:rPr lang="en-US" sz="2400" dirty="0">
                <a:solidFill>
                  <a:schemeClr val="tx1">
                    <a:lumMod val="65000"/>
                    <a:lumOff val="35000"/>
                  </a:schemeClr>
                </a:solidFill>
                <a:latin typeface="Open Sans" panose="020B0606030504020204" pitchFamily="34" charset="0"/>
              </a:rPr>
              <a:t>Contributions to intersection + corridor upgrades</a:t>
            </a:r>
          </a:p>
          <a:p>
            <a:pPr>
              <a:lnSpc>
                <a:spcPct val="150000"/>
              </a:lnSpc>
            </a:pPr>
            <a:r>
              <a:rPr lang="en-US" sz="2400" dirty="0">
                <a:solidFill>
                  <a:schemeClr val="tx1">
                    <a:lumMod val="65000"/>
                    <a:lumOff val="35000"/>
                  </a:schemeClr>
                </a:solidFill>
                <a:latin typeface="Open Sans" panose="020B0606030504020204" pitchFamily="34" charset="0"/>
              </a:rPr>
              <a:t>Transit supportive land use</a:t>
            </a:r>
          </a:p>
          <a:p>
            <a:pPr>
              <a:lnSpc>
                <a:spcPct val="150000"/>
              </a:lnSpc>
            </a:pPr>
            <a:r>
              <a:rPr lang="en-US" sz="2400" dirty="0">
                <a:solidFill>
                  <a:schemeClr val="tx1">
                    <a:lumMod val="65000"/>
                    <a:lumOff val="35000"/>
                  </a:schemeClr>
                </a:solidFill>
                <a:latin typeface="Open Sans" panose="020B0606030504020204" pitchFamily="34" charset="0"/>
              </a:rPr>
              <a:t>Updated street cross-sections</a:t>
            </a:r>
          </a:p>
          <a:p>
            <a:pPr>
              <a:lnSpc>
                <a:spcPct val="150000"/>
              </a:lnSpc>
            </a:pPr>
            <a:r>
              <a:rPr lang="en-US" sz="2400" dirty="0">
                <a:solidFill>
                  <a:schemeClr val="tx1">
                    <a:lumMod val="65000"/>
                    <a:lumOff val="35000"/>
                  </a:schemeClr>
                </a:solidFill>
                <a:latin typeface="Open Sans" panose="020B0606030504020204" pitchFamily="34" charset="0"/>
              </a:rPr>
              <a:t>Modernized off-street parking requirements</a:t>
            </a:r>
          </a:p>
        </p:txBody>
      </p:sp>
      <p:pic>
        <p:nvPicPr>
          <p:cNvPr id="11" name="Graphic 10" descr="Badge Tick1 with solid fill">
            <a:extLst>
              <a:ext uri="{FF2B5EF4-FFF2-40B4-BE49-F238E27FC236}">
                <a16:creationId xmlns:a16="http://schemas.microsoft.com/office/drawing/2014/main" id="{D05707B0-059B-BF99-F2FF-85768370C8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2918481"/>
            <a:ext cx="457200" cy="457200"/>
          </a:xfrm>
          <a:prstGeom prst="rect">
            <a:avLst/>
          </a:prstGeom>
        </p:spPr>
      </p:pic>
      <p:pic>
        <p:nvPicPr>
          <p:cNvPr id="14" name="Graphic 13" descr="Badge Tick1 with solid fill">
            <a:extLst>
              <a:ext uri="{FF2B5EF4-FFF2-40B4-BE49-F238E27FC236}">
                <a16:creationId xmlns:a16="http://schemas.microsoft.com/office/drawing/2014/main" id="{16425D68-FC07-32CE-666F-6050CDB57C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3468443"/>
            <a:ext cx="457200" cy="457200"/>
          </a:xfrm>
          <a:prstGeom prst="rect">
            <a:avLst/>
          </a:prstGeom>
        </p:spPr>
      </p:pic>
      <p:pic>
        <p:nvPicPr>
          <p:cNvPr id="15" name="Graphic 14" descr="Badge Tick1 with solid fill">
            <a:extLst>
              <a:ext uri="{FF2B5EF4-FFF2-40B4-BE49-F238E27FC236}">
                <a16:creationId xmlns:a16="http://schemas.microsoft.com/office/drawing/2014/main" id="{4E68B280-8B59-134D-436B-62EC9BFB0E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4031011"/>
            <a:ext cx="457200" cy="457200"/>
          </a:xfrm>
          <a:prstGeom prst="rect">
            <a:avLst/>
          </a:prstGeom>
        </p:spPr>
      </p:pic>
      <p:pic>
        <p:nvPicPr>
          <p:cNvPr id="16" name="Graphic 15" descr="Badge Tick1 with solid fill">
            <a:extLst>
              <a:ext uri="{FF2B5EF4-FFF2-40B4-BE49-F238E27FC236}">
                <a16:creationId xmlns:a16="http://schemas.microsoft.com/office/drawing/2014/main" id="{E218A92C-C156-1943-EF47-70AB2AEE3F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4569053"/>
            <a:ext cx="457200" cy="457200"/>
          </a:xfrm>
          <a:prstGeom prst="rect">
            <a:avLst/>
          </a:prstGeom>
        </p:spPr>
      </p:pic>
      <p:pic>
        <p:nvPicPr>
          <p:cNvPr id="17" name="Graphic 16" descr="Badge Tick1 with solid fill">
            <a:extLst>
              <a:ext uri="{FF2B5EF4-FFF2-40B4-BE49-F238E27FC236}">
                <a16:creationId xmlns:a16="http://schemas.microsoft.com/office/drawing/2014/main" id="{1D57CD2E-E543-FE39-2BB1-1B0F4F2ED6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308" y="5107095"/>
            <a:ext cx="457200" cy="457200"/>
          </a:xfrm>
          <a:prstGeom prst="rect">
            <a:avLst/>
          </a:prstGeom>
        </p:spPr>
      </p:pic>
    </p:spTree>
    <p:extLst>
      <p:ext uri="{BB962C8B-B14F-4D97-AF65-F5344CB8AC3E}">
        <p14:creationId xmlns:p14="http://schemas.microsoft.com/office/powerpoint/2010/main" val="2607844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4EE5C-9D6C-014A-3647-9E2345EA68E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907E36-871D-2600-C6C8-1EC3AFFA8D64}"/>
              </a:ext>
            </a:extLst>
          </p:cNvPr>
          <p:cNvSpPr/>
          <p:nvPr/>
        </p:nvSpPr>
        <p:spPr>
          <a:xfrm>
            <a:off x="0" y="-205483"/>
            <a:ext cx="12192001" cy="7063483"/>
          </a:xfrm>
          <a:prstGeom prst="rect">
            <a:avLst/>
          </a:prstGeom>
          <a:solidFill>
            <a:srgbClr val="105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DDBAF-B12E-70D8-C43F-2F0550866C9A}"/>
              </a:ext>
            </a:extLst>
          </p:cNvPr>
          <p:cNvSpPr>
            <a:spLocks noGrp="1"/>
          </p:cNvSpPr>
          <p:nvPr>
            <p:ph type="ctrTitle"/>
          </p:nvPr>
        </p:nvSpPr>
        <p:spPr>
          <a:xfrm>
            <a:off x="3683285" y="3582565"/>
            <a:ext cx="4825429" cy="1236015"/>
          </a:xfrm>
        </p:spPr>
        <p:txBody>
          <a:bodyPr/>
          <a:lstStyle/>
          <a:p>
            <a:r>
              <a:rPr lang="en-US" dirty="0">
                <a:solidFill>
                  <a:schemeClr val="bg1"/>
                </a:solidFill>
              </a:rPr>
              <a:t>Thank you!</a:t>
            </a:r>
          </a:p>
        </p:txBody>
      </p:sp>
      <p:pic>
        <p:nvPicPr>
          <p:cNvPr id="5" name="Picture 4" descr="A white text on a black background&#10;&#10;AI-generated content may be incorrect.">
            <a:extLst>
              <a:ext uri="{FF2B5EF4-FFF2-40B4-BE49-F238E27FC236}">
                <a16:creationId xmlns:a16="http://schemas.microsoft.com/office/drawing/2014/main" id="{A2AD40B7-76AB-DA60-D0A4-09DD6A0361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5867" y="1807324"/>
            <a:ext cx="3900266" cy="1621676"/>
          </a:xfrm>
          <a:prstGeom prst="rect">
            <a:avLst/>
          </a:prstGeom>
        </p:spPr>
      </p:pic>
    </p:spTree>
    <p:extLst>
      <p:ext uri="{BB962C8B-B14F-4D97-AF65-F5344CB8AC3E}">
        <p14:creationId xmlns:p14="http://schemas.microsoft.com/office/powerpoint/2010/main" val="3577252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CDEF2-9857-E2D9-8934-C7100218AA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6A208C-EE1A-402C-D087-04ED42EF167B}"/>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Meet the New Director</a:t>
            </a:r>
          </a:p>
        </p:txBody>
      </p:sp>
      <p:pic>
        <p:nvPicPr>
          <p:cNvPr id="4" name="Picture 3">
            <a:extLst>
              <a:ext uri="{FF2B5EF4-FFF2-40B4-BE49-F238E27FC236}">
                <a16:creationId xmlns:a16="http://schemas.microsoft.com/office/drawing/2014/main" id="{C514C964-0E62-EAA4-0729-33EFB2C78B30}"/>
              </a:ext>
            </a:extLst>
          </p:cNvPr>
          <p:cNvPicPr>
            <a:picLocks noChangeAspect="1"/>
          </p:cNvPicPr>
          <p:nvPr/>
        </p:nvPicPr>
        <p:blipFill>
          <a:blip r:embed="rId2"/>
          <a:stretch>
            <a:fillRect/>
          </a:stretch>
        </p:blipFill>
        <p:spPr>
          <a:xfrm>
            <a:off x="599305" y="6204194"/>
            <a:ext cx="1192425" cy="446575"/>
          </a:xfrm>
          <a:prstGeom prst="rect">
            <a:avLst/>
          </a:prstGeom>
        </p:spPr>
      </p:pic>
      <p:cxnSp>
        <p:nvCxnSpPr>
          <p:cNvPr id="7" name="Straight Connector 6">
            <a:extLst>
              <a:ext uri="{FF2B5EF4-FFF2-40B4-BE49-F238E27FC236}">
                <a16:creationId xmlns:a16="http://schemas.microsoft.com/office/drawing/2014/main" id="{089A5789-EB01-44FA-D2FB-D6F573D5711A}"/>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BCB0BD3-F595-E63F-C84B-FDB8547CE69E}"/>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ACE2888F-263C-3E6F-8D0B-AD8A4DC61953}"/>
              </a:ext>
            </a:extLst>
          </p:cNvPr>
          <p:cNvSpPr txBox="1"/>
          <p:nvPr/>
        </p:nvSpPr>
        <p:spPr>
          <a:xfrm>
            <a:off x="549876" y="1989436"/>
            <a:ext cx="8445843" cy="652743"/>
          </a:xfrm>
          <a:prstGeom prst="rect">
            <a:avLst/>
          </a:prstGeom>
          <a:noFill/>
        </p:spPr>
        <p:txBody>
          <a:bodyPr wrap="square" rtlCol="0">
            <a:spAutoFit/>
          </a:bodyPr>
          <a:lstStyle/>
          <a:p>
            <a:pPr>
              <a:lnSpc>
                <a:spcPts val="4680"/>
              </a:lnSpc>
            </a:pPr>
            <a:r>
              <a:rPr lang="en-US" sz="3200" b="1" dirty="0">
                <a:solidFill>
                  <a:schemeClr val="accent4"/>
                </a:solidFill>
                <a:ea typeface="Open Sans" panose="020B0606030504020204" pitchFamily="34" charset="0"/>
                <a:cs typeface="Open Sans" panose="020B0606030504020204" pitchFamily="34" charset="0"/>
              </a:rPr>
              <a:t>Jake Belobaba </a:t>
            </a:r>
          </a:p>
        </p:txBody>
      </p:sp>
      <p:pic>
        <p:nvPicPr>
          <p:cNvPr id="15" name="Picture 14">
            <a:extLst>
              <a:ext uri="{FF2B5EF4-FFF2-40B4-BE49-F238E27FC236}">
                <a16:creationId xmlns:a16="http://schemas.microsoft.com/office/drawing/2014/main" id="{B97A5539-0ECE-5DA8-6337-8DE21F97D5AE}"/>
              </a:ext>
            </a:extLst>
          </p:cNvPr>
          <p:cNvPicPr>
            <a:picLocks noChangeAspect="1"/>
          </p:cNvPicPr>
          <p:nvPr/>
        </p:nvPicPr>
        <p:blipFill rotWithShape="1">
          <a:blip r:embed="rId3"/>
          <a:srcRect l="1821" t="5386" r="2023" b="10279"/>
          <a:stretch/>
        </p:blipFill>
        <p:spPr>
          <a:xfrm>
            <a:off x="9382647" y="1902290"/>
            <a:ext cx="2809354" cy="1851228"/>
          </a:xfrm>
          <a:prstGeom prst="rect">
            <a:avLst/>
          </a:prstGeom>
        </p:spPr>
      </p:pic>
      <p:pic>
        <p:nvPicPr>
          <p:cNvPr id="20" name="Picture 19">
            <a:extLst>
              <a:ext uri="{FF2B5EF4-FFF2-40B4-BE49-F238E27FC236}">
                <a16:creationId xmlns:a16="http://schemas.microsoft.com/office/drawing/2014/main" id="{0BC4B236-1A35-41A5-F2E8-1F45CC51DA42}"/>
              </a:ext>
            </a:extLst>
          </p:cNvPr>
          <p:cNvPicPr>
            <a:picLocks noChangeAspect="1"/>
          </p:cNvPicPr>
          <p:nvPr/>
        </p:nvPicPr>
        <p:blipFill rotWithShape="1">
          <a:blip r:embed="rId4"/>
          <a:srcRect l="24383" t="9406" r="2977" b="7997"/>
          <a:stretch/>
        </p:blipFill>
        <p:spPr>
          <a:xfrm>
            <a:off x="9382646" y="3839263"/>
            <a:ext cx="2809354" cy="1796829"/>
          </a:xfrm>
          <a:prstGeom prst="rect">
            <a:avLst/>
          </a:prstGeom>
        </p:spPr>
      </p:pic>
      <p:pic>
        <p:nvPicPr>
          <p:cNvPr id="17" name="Picture 16">
            <a:extLst>
              <a:ext uri="{FF2B5EF4-FFF2-40B4-BE49-F238E27FC236}">
                <a16:creationId xmlns:a16="http://schemas.microsoft.com/office/drawing/2014/main" id="{9F375079-E76C-A32E-0133-342346ED7006}"/>
              </a:ext>
            </a:extLst>
          </p:cNvPr>
          <p:cNvPicPr>
            <a:picLocks noChangeAspect="1"/>
          </p:cNvPicPr>
          <p:nvPr/>
        </p:nvPicPr>
        <p:blipFill rotWithShape="1">
          <a:blip r:embed="rId4"/>
          <a:srcRect l="24383" t="9406" r="2977" b="7997"/>
          <a:stretch/>
        </p:blipFill>
        <p:spPr>
          <a:xfrm>
            <a:off x="9382646" y="0"/>
            <a:ext cx="2809354" cy="1796829"/>
          </a:xfrm>
          <a:prstGeom prst="rect">
            <a:avLst/>
          </a:prstGeom>
        </p:spPr>
      </p:pic>
    </p:spTree>
    <p:extLst>
      <p:ext uri="{BB962C8B-B14F-4D97-AF65-F5344CB8AC3E}">
        <p14:creationId xmlns:p14="http://schemas.microsoft.com/office/powerpoint/2010/main" val="660467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21C8E-726A-2B23-E766-CDC680AA3F5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4A36E9A-8E3A-634C-C5F9-F12CF06CE316}"/>
              </a:ext>
            </a:extLst>
          </p:cNvPr>
          <p:cNvSpPr txBox="1">
            <a:spLocks/>
          </p:cNvSpPr>
          <p:nvPr/>
        </p:nvSpPr>
        <p:spPr>
          <a:xfrm>
            <a:off x="549876" y="667265"/>
            <a:ext cx="7324882" cy="706860"/>
          </a:xfrm>
          <a:prstGeom prst="rect">
            <a:avLst/>
          </a:prstGeom>
          <a:noFill/>
        </p:spPr>
        <p:txBody>
          <a:bodyPr wrap="square" rtlCol="0">
            <a:spAutoFit/>
          </a:bodyPr>
          <a:lstStyle/>
          <a:p>
            <a:pPr>
              <a:lnSpc>
                <a:spcPts val="4680"/>
              </a:lnSpc>
            </a:pPr>
            <a:r>
              <a:rPr lang="en-US" sz="4800" dirty="0">
                <a:solidFill>
                  <a:schemeClr val="tx2"/>
                </a:solidFill>
                <a:ea typeface="Open Sans" panose="020B0606030504020204" pitchFamily="34" charset="0"/>
                <a:cs typeface="Open Sans" panose="020B0606030504020204" pitchFamily="34" charset="0"/>
              </a:rPr>
              <a:t>Thank you for coming!</a:t>
            </a:r>
          </a:p>
        </p:txBody>
      </p:sp>
      <p:pic>
        <p:nvPicPr>
          <p:cNvPr id="4" name="Picture 3">
            <a:extLst>
              <a:ext uri="{FF2B5EF4-FFF2-40B4-BE49-F238E27FC236}">
                <a16:creationId xmlns:a16="http://schemas.microsoft.com/office/drawing/2014/main" id="{4FBED1C2-920B-E744-0DAF-A35FA2DFD38B}"/>
              </a:ext>
            </a:extLst>
          </p:cNvPr>
          <p:cNvPicPr>
            <a:picLocks noChangeAspect="1"/>
          </p:cNvPicPr>
          <p:nvPr/>
        </p:nvPicPr>
        <p:blipFill>
          <a:blip r:embed="rId3"/>
          <a:stretch>
            <a:fillRect/>
          </a:stretch>
        </p:blipFill>
        <p:spPr>
          <a:xfrm>
            <a:off x="599305" y="6204194"/>
            <a:ext cx="1192425" cy="446575"/>
          </a:xfrm>
          <a:prstGeom prst="rect">
            <a:avLst/>
          </a:prstGeom>
        </p:spPr>
      </p:pic>
      <p:sp>
        <p:nvSpPr>
          <p:cNvPr id="5" name="TextBox 4">
            <a:extLst>
              <a:ext uri="{FF2B5EF4-FFF2-40B4-BE49-F238E27FC236}">
                <a16:creationId xmlns:a16="http://schemas.microsoft.com/office/drawing/2014/main" id="{7CC6BDEE-EEE4-024C-5B4C-1F662E55AABF}"/>
              </a:ext>
            </a:extLst>
          </p:cNvPr>
          <p:cNvSpPr txBox="1"/>
          <p:nvPr/>
        </p:nvSpPr>
        <p:spPr>
          <a:xfrm>
            <a:off x="2279824" y="6191834"/>
            <a:ext cx="3923267" cy="465384"/>
          </a:xfrm>
          <a:prstGeom prst="rect">
            <a:avLst/>
          </a:prstGeom>
          <a:noFill/>
        </p:spPr>
        <p:txBody>
          <a:bodyPr wrap="square" rtlCol="0">
            <a:spAutoFit/>
          </a:bodyPr>
          <a:lstStyle/>
          <a:p>
            <a:pPr>
              <a:lnSpc>
                <a:spcPts val="1520"/>
              </a:lnSpc>
            </a:pPr>
            <a:r>
              <a:rPr lang="en-US" sz="1200" dirty="0">
                <a:ea typeface="Open Sans" panose="020B0606030504020204" pitchFamily="34" charset="0"/>
                <a:cs typeface="Open Sans" panose="020B0606030504020204" pitchFamily="34" charset="0"/>
              </a:rPr>
              <a:t>Optional footer: Event name</a:t>
            </a:r>
          </a:p>
          <a:p>
            <a:pPr>
              <a:lnSpc>
                <a:spcPts val="1520"/>
              </a:lnSpc>
            </a:pPr>
            <a:r>
              <a:rPr lang="en-US" sz="1200" dirty="0">
                <a:ea typeface="Open Sans" panose="020B0606030504020204" pitchFamily="34" charset="0"/>
                <a:cs typeface="Open Sans" panose="020B0606030504020204" pitchFamily="34" charset="0"/>
              </a:rPr>
              <a:t>Date</a:t>
            </a:r>
          </a:p>
        </p:txBody>
      </p:sp>
      <p:cxnSp>
        <p:nvCxnSpPr>
          <p:cNvPr id="7" name="Straight Connector 6">
            <a:extLst>
              <a:ext uri="{FF2B5EF4-FFF2-40B4-BE49-F238E27FC236}">
                <a16:creationId xmlns:a16="http://schemas.microsoft.com/office/drawing/2014/main" id="{6EB50AD7-4661-9C0D-C4CC-019D31B2EBF5}"/>
              </a:ext>
            </a:extLst>
          </p:cNvPr>
          <p:cNvCxnSpPr/>
          <p:nvPr/>
        </p:nvCxnSpPr>
        <p:spPr>
          <a:xfrm>
            <a:off x="2088294" y="6191834"/>
            <a:ext cx="0" cy="458935"/>
          </a:xfrm>
          <a:prstGeom prst="line">
            <a:avLst/>
          </a:prstGeom>
          <a:ln>
            <a:solidFill>
              <a:srgbClr val="004F5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5AE1EBB-A95D-6755-FC65-6E970F72CA7F}"/>
              </a:ext>
            </a:extLst>
          </p:cNvPr>
          <p:cNvSpPr txBox="1"/>
          <p:nvPr/>
        </p:nvSpPr>
        <p:spPr>
          <a:xfrm>
            <a:off x="7500551" y="6381080"/>
            <a:ext cx="4284703" cy="276138"/>
          </a:xfrm>
          <a:prstGeom prst="rect">
            <a:avLst/>
          </a:prstGeom>
          <a:noFill/>
        </p:spPr>
        <p:txBody>
          <a:bodyPr wrap="square" rtlCol="0">
            <a:spAutoFit/>
          </a:bodyPr>
          <a:lstStyle/>
          <a:p>
            <a:pPr algn="r">
              <a:lnSpc>
                <a:spcPts val="1520"/>
              </a:lnSpc>
            </a:pPr>
            <a:r>
              <a:rPr lang="en-US" sz="1200" b="1" dirty="0" err="1">
                <a:solidFill>
                  <a:schemeClr val="tx2"/>
                </a:solidFill>
                <a:ea typeface="Open Sans" panose="020B0606030504020204" pitchFamily="34" charset="0"/>
                <a:cs typeface="Open Sans" panose="020B0606030504020204" pitchFamily="34" charset="0"/>
              </a:rPr>
              <a:t>courtenay.ca</a:t>
            </a:r>
            <a:endParaRPr lang="en-US" sz="1200" b="1" dirty="0">
              <a:solidFill>
                <a:schemeClr val="tx2"/>
              </a:solidFill>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D49F6225-CC85-9197-FD64-BC605074027D}"/>
              </a:ext>
            </a:extLst>
          </p:cNvPr>
          <p:cNvSpPr txBox="1"/>
          <p:nvPr/>
        </p:nvSpPr>
        <p:spPr>
          <a:xfrm>
            <a:off x="549876" y="1674476"/>
            <a:ext cx="8445843" cy="652743"/>
          </a:xfrm>
          <a:prstGeom prst="rect">
            <a:avLst/>
          </a:prstGeom>
          <a:noFill/>
        </p:spPr>
        <p:txBody>
          <a:bodyPr wrap="square" rtlCol="0">
            <a:spAutoFit/>
          </a:bodyPr>
          <a:lstStyle/>
          <a:p>
            <a:pPr>
              <a:lnSpc>
                <a:spcPts val="4680"/>
              </a:lnSpc>
            </a:pPr>
            <a:r>
              <a:rPr lang="en-US" sz="3200" b="1" dirty="0">
                <a:solidFill>
                  <a:schemeClr val="accent4"/>
                </a:solidFill>
                <a:ea typeface="Open Sans" panose="020B0606030504020204" pitchFamily="34" charset="0"/>
                <a:cs typeface="Open Sans" panose="020B0606030504020204" pitchFamily="34" charset="0"/>
              </a:rPr>
              <a:t>Taking the Summer off…. </a:t>
            </a:r>
          </a:p>
        </p:txBody>
      </p:sp>
      <p:sp>
        <p:nvSpPr>
          <p:cNvPr id="10" name="TextBox 9">
            <a:extLst>
              <a:ext uri="{FF2B5EF4-FFF2-40B4-BE49-F238E27FC236}">
                <a16:creationId xmlns:a16="http://schemas.microsoft.com/office/drawing/2014/main" id="{CD6F96F2-4623-9E21-ED2A-A526F47E6BED}"/>
              </a:ext>
            </a:extLst>
          </p:cNvPr>
          <p:cNvSpPr txBox="1"/>
          <p:nvPr/>
        </p:nvSpPr>
        <p:spPr>
          <a:xfrm>
            <a:off x="549876" y="2713759"/>
            <a:ext cx="8445840" cy="2251065"/>
          </a:xfrm>
          <a:prstGeom prst="rect">
            <a:avLst/>
          </a:prstGeom>
          <a:noFill/>
        </p:spPr>
        <p:txBody>
          <a:bodyPr wrap="square" rtlCol="0">
            <a:spAutoFit/>
          </a:bodyPr>
          <a:lstStyle/>
          <a:p>
            <a:pPr>
              <a:lnSpc>
                <a:spcPct val="150000"/>
              </a:lnSpc>
            </a:pPr>
            <a:r>
              <a:rPr lang="en-US" sz="2400" dirty="0">
                <a:solidFill>
                  <a:schemeClr val="tx1">
                    <a:lumMod val="65000"/>
                    <a:lumOff val="35000"/>
                  </a:schemeClr>
                </a:solidFill>
                <a:ea typeface="Open Sans" panose="020B0606030504020204" pitchFamily="34" charset="0"/>
                <a:cs typeface="Open Sans" panose="020B0606030504020204" pitchFamily="34" charset="0"/>
              </a:rPr>
              <a:t>Next Development Community – City meetings:</a:t>
            </a:r>
          </a:p>
          <a:p>
            <a:pPr marL="342900" indent="-342900">
              <a:lnSpc>
                <a:spcPct val="150000"/>
              </a:lnSpc>
              <a:buFont typeface="Arial" panose="020B0604020202020204" pitchFamily="34" charset="0"/>
              <a:buChar char="•"/>
            </a:pPr>
            <a:r>
              <a:rPr lang="en-US" sz="2400" dirty="0">
                <a:solidFill>
                  <a:schemeClr val="tx1">
                    <a:lumMod val="65000"/>
                    <a:lumOff val="35000"/>
                  </a:schemeClr>
                </a:solidFill>
                <a:ea typeface="Open Sans" panose="020B0606030504020204" pitchFamily="34" charset="0"/>
                <a:cs typeface="Open Sans" panose="020B0606030504020204" pitchFamily="34" charset="0"/>
              </a:rPr>
              <a:t>Following the Municipal Election October 17</a:t>
            </a:r>
            <a:r>
              <a:rPr lang="en-US" sz="2400" baseline="30000" dirty="0">
                <a:solidFill>
                  <a:schemeClr val="tx1">
                    <a:lumMod val="65000"/>
                    <a:lumOff val="35000"/>
                  </a:schemeClr>
                </a:solidFill>
                <a:ea typeface="Open Sans" panose="020B0606030504020204" pitchFamily="34" charset="0"/>
                <a:cs typeface="Open Sans" panose="020B0606030504020204" pitchFamily="34" charset="0"/>
              </a:rPr>
              <a:t>th</a:t>
            </a:r>
            <a:r>
              <a:rPr lang="en-US" sz="2400" dirty="0">
                <a:solidFill>
                  <a:schemeClr val="tx1">
                    <a:lumMod val="65000"/>
                    <a:lumOff val="35000"/>
                  </a:schemeClr>
                </a:solidFill>
                <a:ea typeface="Open Sans" panose="020B0606030504020204" pitchFamily="34" charset="0"/>
                <a:cs typeface="Open Sans" panose="020B0606030504020204" pitchFamily="34" charset="0"/>
              </a:rPr>
              <a:t>, 2026</a:t>
            </a:r>
          </a:p>
          <a:p>
            <a:pPr marL="342900" indent="-342900">
              <a:lnSpc>
                <a:spcPct val="150000"/>
              </a:lnSpc>
              <a:buFont typeface="Arial" panose="020B0604020202020204" pitchFamily="34" charset="0"/>
              <a:buChar char="•"/>
            </a:pPr>
            <a:r>
              <a:rPr lang="en-US" sz="2400" dirty="0">
                <a:solidFill>
                  <a:schemeClr val="tx1">
                    <a:lumMod val="65000"/>
                    <a:lumOff val="35000"/>
                  </a:schemeClr>
                </a:solidFill>
                <a:ea typeface="Open Sans" panose="020B0606030504020204" pitchFamily="34" charset="0"/>
                <a:cs typeface="Open Sans" panose="020B0606030504020204" pitchFamily="34" charset="0"/>
              </a:rPr>
              <a:t>As part of Zoning Bylaw engagement  in November/December 2026</a:t>
            </a:r>
          </a:p>
        </p:txBody>
      </p:sp>
      <p:pic>
        <p:nvPicPr>
          <p:cNvPr id="15" name="Picture 14">
            <a:extLst>
              <a:ext uri="{FF2B5EF4-FFF2-40B4-BE49-F238E27FC236}">
                <a16:creationId xmlns:a16="http://schemas.microsoft.com/office/drawing/2014/main" id="{A36EE3E4-A9B7-DD29-5380-6AAFDAC83839}"/>
              </a:ext>
            </a:extLst>
          </p:cNvPr>
          <p:cNvPicPr>
            <a:picLocks noChangeAspect="1"/>
          </p:cNvPicPr>
          <p:nvPr/>
        </p:nvPicPr>
        <p:blipFill rotWithShape="1">
          <a:blip r:embed="rId4"/>
          <a:srcRect l="1821" t="5386" r="2023" b="10279"/>
          <a:stretch/>
        </p:blipFill>
        <p:spPr>
          <a:xfrm>
            <a:off x="9382647" y="1902290"/>
            <a:ext cx="2809354" cy="1851228"/>
          </a:xfrm>
          <a:prstGeom prst="rect">
            <a:avLst/>
          </a:prstGeom>
        </p:spPr>
      </p:pic>
      <p:pic>
        <p:nvPicPr>
          <p:cNvPr id="20" name="Picture 19">
            <a:extLst>
              <a:ext uri="{FF2B5EF4-FFF2-40B4-BE49-F238E27FC236}">
                <a16:creationId xmlns:a16="http://schemas.microsoft.com/office/drawing/2014/main" id="{C8262B2F-6E77-97ED-2662-8CB7510C2A9A}"/>
              </a:ext>
            </a:extLst>
          </p:cNvPr>
          <p:cNvPicPr>
            <a:picLocks noChangeAspect="1"/>
          </p:cNvPicPr>
          <p:nvPr/>
        </p:nvPicPr>
        <p:blipFill rotWithShape="1">
          <a:blip r:embed="rId5"/>
          <a:srcRect l="24383" t="9406" r="2977" b="7997"/>
          <a:stretch/>
        </p:blipFill>
        <p:spPr>
          <a:xfrm>
            <a:off x="9382646" y="3839263"/>
            <a:ext cx="2809354" cy="1796829"/>
          </a:xfrm>
          <a:prstGeom prst="rect">
            <a:avLst/>
          </a:prstGeom>
        </p:spPr>
      </p:pic>
      <p:pic>
        <p:nvPicPr>
          <p:cNvPr id="17" name="Picture 16">
            <a:extLst>
              <a:ext uri="{FF2B5EF4-FFF2-40B4-BE49-F238E27FC236}">
                <a16:creationId xmlns:a16="http://schemas.microsoft.com/office/drawing/2014/main" id="{C514CC2A-1E58-AA35-D2F5-745A5C636B6D}"/>
              </a:ext>
            </a:extLst>
          </p:cNvPr>
          <p:cNvPicPr>
            <a:picLocks noChangeAspect="1"/>
          </p:cNvPicPr>
          <p:nvPr/>
        </p:nvPicPr>
        <p:blipFill rotWithShape="1">
          <a:blip r:embed="rId5"/>
          <a:srcRect l="24383" t="9406" r="2977" b="7997"/>
          <a:stretch/>
        </p:blipFill>
        <p:spPr>
          <a:xfrm>
            <a:off x="9382646" y="0"/>
            <a:ext cx="2809354" cy="1796829"/>
          </a:xfrm>
          <a:prstGeom prst="rect">
            <a:avLst/>
          </a:prstGeom>
        </p:spPr>
      </p:pic>
    </p:spTree>
    <p:extLst>
      <p:ext uri="{BB962C8B-B14F-4D97-AF65-F5344CB8AC3E}">
        <p14:creationId xmlns:p14="http://schemas.microsoft.com/office/powerpoint/2010/main" val="386551396"/>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4F59"/>
      </a:dk2>
      <a:lt2>
        <a:srgbClr val="E3D5D3"/>
      </a:lt2>
      <a:accent1>
        <a:srgbClr val="71B9BF"/>
      </a:accent1>
      <a:accent2>
        <a:srgbClr val="458B77"/>
      </a:accent2>
      <a:accent3>
        <a:srgbClr val="A5A5A5"/>
      </a:accent3>
      <a:accent4>
        <a:srgbClr val="DE754C"/>
      </a:accent4>
      <a:accent5>
        <a:srgbClr val="CBA051"/>
      </a:accent5>
      <a:accent6>
        <a:srgbClr val="004F5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C_PowerPoint_Style  -  Read-Only" id="{263F9F1C-313E-4011-9FD7-8EF7455F814D}" vid="{C4C2C264-91C3-4880-9FFF-3D946190BF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Developers Lunch June 30th</Template>
  <TotalTime>340</TotalTime>
  <Words>1497</Words>
  <Application>Microsoft Office PowerPoint</Application>
  <PresentationFormat>Widescreen</PresentationFormat>
  <Paragraphs>330</Paragraphs>
  <Slides>29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Arial</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Timeline for Zoning Bylaw Phase 2</vt:lpstr>
      <vt:lpstr>PowerPoint Presentation</vt:lpstr>
      <vt:lpstr>PowerPoint Presentation</vt:lpstr>
      <vt:lpstr>PowerPoint Presentation</vt:lpstr>
      <vt:lpstr>PowerPoint Presentation</vt:lpstr>
      <vt:lpstr>PowerPoint Presentation</vt:lpstr>
      <vt:lpstr>PowerPoint Presentation</vt:lpstr>
      <vt:lpstr>Process</vt:lpstr>
      <vt:lpstr>PowerPoint Presentation</vt:lpstr>
      <vt:lpstr>KPIs – Network-Wide</vt:lpstr>
      <vt:lpstr>KPIs by Mode</vt:lpstr>
      <vt:lpstr>KPIs by Mode</vt:lpstr>
      <vt:lpstr>KPIs by Mode</vt:lpstr>
      <vt:lpstr>KPIs by Mode</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Maloney, Patricia</dc:creator>
  <cp:lastModifiedBy>Patricia Maloney</cp:lastModifiedBy>
  <cp:revision>7</cp:revision>
  <dcterms:created xsi:type="dcterms:W3CDTF">2026-06-18T21:08:29Z</dcterms:created>
  <dcterms:modified xsi:type="dcterms:W3CDTF">2026-06-29T05:01:57Z</dcterms:modified>
</cp:coreProperties>
</file>